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3" roundtripDataSignature="AMtx7mgIMawA9XD90j4njEkrb79yzUNj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3" Type="http://customschemas.google.com/relationships/presentationmetadata" Target="meta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38"/>
          <p:cNvSpPr/>
          <p:nvPr>
            <p:ph idx="2" type="pic"/>
          </p:nvPr>
        </p:nvSpPr>
        <p:spPr>
          <a:xfrm>
            <a:off x="5183188" y="987425"/>
            <a:ext cx="6172200" cy="4873625"/>
          </a:xfrm>
          <a:prstGeom prst="rect">
            <a:avLst/>
          </a:prstGeom>
          <a:noFill/>
          <a:ln>
            <a:noFill/>
          </a:ln>
        </p:spPr>
      </p:sp>
      <p:sp>
        <p:nvSpPr>
          <p:cNvPr id="68" name="Google Shape;68;p1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3.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fontawesome.com/" TargetMode="External"/><Relationship Id="rId4" Type="http://schemas.openxmlformats.org/officeDocument/2006/relationships/image" Target="../media/image126.png"/><Relationship Id="rId5" Type="http://schemas.openxmlformats.org/officeDocument/2006/relationships/image" Target="../media/image143.png"/><Relationship Id="rId6" Type="http://schemas.openxmlformats.org/officeDocument/2006/relationships/image" Target="../media/image1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3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34.png"/><Relationship Id="rId4" Type="http://schemas.openxmlformats.org/officeDocument/2006/relationships/image" Target="../media/image1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31.png"/><Relationship Id="rId4" Type="http://schemas.openxmlformats.org/officeDocument/2006/relationships/image" Target="../media/image1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32.png"/><Relationship Id="rId4" Type="http://schemas.openxmlformats.org/officeDocument/2006/relationships/image" Target="../media/image1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57.png"/><Relationship Id="rId4" Type="http://schemas.openxmlformats.org/officeDocument/2006/relationships/image" Target="../media/image1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53.png"/><Relationship Id="rId4" Type="http://schemas.openxmlformats.org/officeDocument/2006/relationships/image" Target="../media/image14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48.png"/><Relationship Id="rId4" Type="http://schemas.openxmlformats.org/officeDocument/2006/relationships/image" Target="../media/image1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54.png"/><Relationship Id="rId4" Type="http://schemas.openxmlformats.org/officeDocument/2006/relationships/image" Target="../media/image15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52.png"/><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44.png"/><Relationship Id="rId4" Type="http://schemas.openxmlformats.org/officeDocument/2006/relationships/image" Target="../media/image1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58.png"/><Relationship Id="rId4" Type="http://schemas.openxmlformats.org/officeDocument/2006/relationships/image" Target="../media/image151.png"/><Relationship Id="rId5" Type="http://schemas.openxmlformats.org/officeDocument/2006/relationships/image" Target="../media/image155.png"/><Relationship Id="rId6" Type="http://schemas.openxmlformats.org/officeDocument/2006/relationships/image" Target="../media/image1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5.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3.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1.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2.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1.png"/><Relationship Id="rId4" Type="http://schemas.openxmlformats.org/officeDocument/2006/relationships/image" Target="../media/image69.png"/><Relationship Id="rId5"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7.png"/><Relationship Id="rId4" Type="http://schemas.openxmlformats.org/officeDocument/2006/relationships/image" Target="../media/image73.png"/><Relationship Id="rId5"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5.png"/><Relationship Id="rId4" Type="http://schemas.openxmlformats.org/officeDocument/2006/relationships/image" Target="../media/image78.png"/><Relationship Id="rId5"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5.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www.w3schools.com/css/css_combinators.asp" TargetMode="External"/><Relationship Id="rId4" Type="http://schemas.openxmlformats.org/officeDocument/2006/relationships/hyperlink" Target="https://www.w3schools.com/css/css_pseudo_classes.asp" TargetMode="External"/><Relationship Id="rId5" Type="http://schemas.openxmlformats.org/officeDocument/2006/relationships/hyperlink" Target="https://www.w3schools.com/css/css_pseudo_elements.asp" TargetMode="External"/><Relationship Id="rId6" Type="http://schemas.openxmlformats.org/officeDocument/2006/relationships/hyperlink" Target="https://www.w3schools.com/css/css_attribute_selectors.as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1.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0.png"/><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5.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14.png"/><Relationship Id="rId4" Type="http://schemas.openxmlformats.org/officeDocument/2006/relationships/image" Target="../media/image108.png"/><Relationship Id="rId5" Type="http://schemas.openxmlformats.org/officeDocument/2006/relationships/image" Target="../media/image1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07.png"/><Relationship Id="rId4" Type="http://schemas.openxmlformats.org/officeDocument/2006/relationships/image" Target="../media/image1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7.png"/><Relationship Id="rId4" Type="http://schemas.openxmlformats.org/officeDocument/2006/relationships/image" Target="../media/image112.png"/><Relationship Id="rId5" Type="http://schemas.openxmlformats.org/officeDocument/2006/relationships/image" Target="../media/image1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9.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2840090"/>
            <a:ext cx="9144000" cy="587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br>
              <a:rPr b="1" lang="en-GB" sz="2400">
                <a:latin typeface="Times New Roman"/>
                <a:ea typeface="Times New Roman"/>
                <a:cs typeface="Times New Roman"/>
                <a:sym typeface="Times New Roman"/>
              </a:rPr>
            </a:br>
            <a:br>
              <a:rPr b="1" lang="en-GB" sz="2400">
                <a:latin typeface="Times New Roman"/>
                <a:ea typeface="Times New Roman"/>
                <a:cs typeface="Times New Roman"/>
                <a:sym typeface="Times New Roman"/>
              </a:rPr>
            </a:br>
            <a:br>
              <a:rPr b="1" lang="en-GB" sz="4000">
                <a:latin typeface="Times New Roman"/>
                <a:ea typeface="Times New Roman"/>
                <a:cs typeface="Times New Roman"/>
                <a:sym typeface="Times New Roman"/>
              </a:rPr>
            </a:br>
            <a:r>
              <a:rPr b="1" lang="en-GB" sz="4000">
                <a:latin typeface="Times New Roman"/>
                <a:ea typeface="Times New Roman"/>
                <a:cs typeface="Times New Roman"/>
                <a:sym typeface="Times New Roman"/>
              </a:rPr>
              <a:t>Lab 1 Tutorial (HTML &amp; </a:t>
            </a:r>
            <a:r>
              <a:rPr b="1" lang="en-GB" sz="4000">
                <a:solidFill>
                  <a:srgbClr val="FF0000"/>
                </a:solidFill>
                <a:latin typeface="Times New Roman"/>
                <a:ea typeface="Times New Roman"/>
                <a:cs typeface="Times New Roman"/>
                <a:sym typeface="Times New Roman"/>
              </a:rPr>
              <a:t>C</a:t>
            </a:r>
            <a:r>
              <a:rPr b="1" lang="en-GB" sz="4000">
                <a:solidFill>
                  <a:schemeClr val="accent1"/>
                </a:solidFill>
                <a:latin typeface="Times New Roman"/>
                <a:ea typeface="Times New Roman"/>
                <a:cs typeface="Times New Roman"/>
                <a:sym typeface="Times New Roman"/>
              </a:rPr>
              <a:t>S</a:t>
            </a:r>
            <a:r>
              <a:rPr b="1" lang="en-GB" sz="4000">
                <a:solidFill>
                  <a:schemeClr val="accent6"/>
                </a:solidFill>
                <a:latin typeface="Times New Roman"/>
                <a:ea typeface="Times New Roman"/>
                <a:cs typeface="Times New Roman"/>
                <a:sym typeface="Times New Roman"/>
              </a:rPr>
              <a:t>S</a:t>
            </a:r>
            <a:r>
              <a:rPr b="1" lang="en-GB" sz="4000">
                <a:latin typeface="Times New Roman"/>
                <a:ea typeface="Times New Roman"/>
                <a:cs typeface="Times New Roman"/>
                <a:sym typeface="Times New Roman"/>
              </a:rPr>
              <a:t>)</a:t>
            </a:r>
            <a:endParaRPr/>
          </a:p>
        </p:txBody>
      </p:sp>
      <p:sp>
        <p:nvSpPr>
          <p:cNvPr id="90" name="Google Shape;90;p1"/>
          <p:cNvSpPr txBox="1"/>
          <p:nvPr>
            <p:ph idx="1" type="subTitle"/>
          </p:nvPr>
        </p:nvSpPr>
        <p:spPr>
          <a:xfrm>
            <a:off x="1447800" y="5008025"/>
            <a:ext cx="47238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Subah Nawar</a:t>
            </a:r>
            <a:endParaRPr/>
          </a:p>
          <a:p>
            <a:pPr indent="0" lvl="0" marL="0" rtl="0" algn="l">
              <a:lnSpc>
                <a:spcPct val="90000"/>
              </a:lnSpc>
              <a:spcBef>
                <a:spcPts val="100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Lecturer,</a:t>
            </a:r>
            <a:endParaRPr/>
          </a:p>
          <a:p>
            <a:pPr indent="0" lvl="0" marL="0" rtl="0" algn="l">
              <a:lnSpc>
                <a:spcPct val="90000"/>
              </a:lnSpc>
              <a:spcBef>
                <a:spcPts val="100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Dept of CSE, KUET</a:t>
            </a:r>
            <a:endParaRPr/>
          </a:p>
          <a:p>
            <a:pPr indent="0" lvl="0" marL="0" rtl="0" algn="l">
              <a:lnSpc>
                <a:spcPct val="90000"/>
              </a:lnSpc>
              <a:spcBef>
                <a:spcPts val="1000"/>
              </a:spcBef>
              <a:spcAft>
                <a:spcPts val="0"/>
              </a:spcAft>
              <a:buClr>
                <a:srgbClr val="595959"/>
              </a:buClr>
              <a:buSzPts val="2000"/>
              <a:buNone/>
            </a:pPr>
            <a:r>
              <a:rPr b="1" lang="en-GB" sz="2000">
                <a:solidFill>
                  <a:srgbClr val="595959"/>
                </a:solidFill>
                <a:latin typeface="Times New Roman"/>
                <a:ea typeface="Times New Roman"/>
                <a:cs typeface="Times New Roman"/>
                <a:sym typeface="Times New Roman"/>
              </a:rPr>
              <a:t>Email: nawar@cse.kuet.ac.bd</a:t>
            </a:r>
            <a:endParaRPr/>
          </a:p>
        </p:txBody>
      </p:sp>
      <p:sp>
        <p:nvSpPr>
          <p:cNvPr id="91" name="Google Shape;91;p1"/>
          <p:cNvSpPr txBox="1"/>
          <p:nvPr/>
        </p:nvSpPr>
        <p:spPr>
          <a:xfrm>
            <a:off x="1524000" y="2229769"/>
            <a:ext cx="9144000" cy="587700"/>
          </a:xfrm>
          <a:prstGeom prst="rect">
            <a:avLst/>
          </a:prstGeom>
          <a:noFill/>
          <a:ln>
            <a:noFill/>
          </a:ln>
        </p:spPr>
        <p:txBody>
          <a:bodyPr anchorCtr="0" anchor="b" bIns="45700" lIns="91425" spcFirstLastPara="1" rIns="91425" wrap="square" tIns="45700">
            <a:normAutofit fontScale="97500"/>
          </a:bodyPr>
          <a:lstStyle/>
          <a:p>
            <a:pPr indent="0" lvl="0" marL="0" marR="0" rtl="0" algn="ctr">
              <a:lnSpc>
                <a:spcPct val="90000"/>
              </a:lnSpc>
              <a:spcBef>
                <a:spcPts val="0"/>
              </a:spcBef>
              <a:spcAft>
                <a:spcPts val="0"/>
              </a:spcAft>
              <a:buClr>
                <a:srgbClr val="595959"/>
              </a:buClr>
              <a:buSzPct val="100000"/>
              <a:buFont typeface="Times New Roman"/>
              <a:buNone/>
            </a:pPr>
            <a:r>
              <a:rPr b="1" i="0" lang="en-GB" sz="1800" u="none" cap="none" strike="noStrike">
                <a:solidFill>
                  <a:srgbClr val="595959"/>
                </a:solidFill>
                <a:latin typeface="Times New Roman"/>
                <a:ea typeface="Times New Roman"/>
                <a:cs typeface="Times New Roman"/>
                <a:sym typeface="Times New Roman"/>
              </a:rPr>
              <a:t>CSE 3100 : Web Programming</a:t>
            </a:r>
            <a:endParaRPr b="1" i="0" sz="3200" u="none" cap="none" strike="noStrike">
              <a:solidFill>
                <a:srgbClr val="595959"/>
              </a:solidFill>
              <a:latin typeface="Times New Roman"/>
              <a:ea typeface="Times New Roman"/>
              <a:cs typeface="Times New Roman"/>
              <a:sym typeface="Times New Roman"/>
            </a:endParaRPr>
          </a:p>
        </p:txBody>
      </p:sp>
      <p:sp>
        <p:nvSpPr>
          <p:cNvPr id="92" name="Google Shape;92;p1"/>
          <p:cNvSpPr txBox="1"/>
          <p:nvPr/>
        </p:nvSpPr>
        <p:spPr>
          <a:xfrm>
            <a:off x="6737686" y="5000603"/>
            <a:ext cx="4006516" cy="16557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Kazi Saeed Alam</a:t>
            </a:r>
            <a:endParaRPr/>
          </a:p>
          <a:p>
            <a:pPr indent="0" lvl="0" marL="0" marR="0" rtl="0" algn="l">
              <a:lnSpc>
                <a:spcPct val="90000"/>
              </a:lnSpc>
              <a:spcBef>
                <a:spcPts val="100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Assistant Professor,</a:t>
            </a:r>
            <a:endParaRPr/>
          </a:p>
          <a:p>
            <a:pPr indent="0" lvl="0" marL="0" marR="0" rtl="0" algn="l">
              <a:lnSpc>
                <a:spcPct val="90000"/>
              </a:lnSpc>
              <a:spcBef>
                <a:spcPts val="100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Dept of CSE, KUET</a:t>
            </a:r>
            <a:endParaRPr/>
          </a:p>
          <a:p>
            <a:pPr indent="0" lvl="0" marL="0" marR="0" rtl="0" algn="l">
              <a:lnSpc>
                <a:spcPct val="90000"/>
              </a:lnSpc>
              <a:spcBef>
                <a:spcPts val="1000"/>
              </a:spcBef>
              <a:spcAft>
                <a:spcPts val="0"/>
              </a:spcAft>
              <a:buClr>
                <a:srgbClr val="595959"/>
              </a:buClr>
              <a:buSzPts val="2000"/>
              <a:buFont typeface="Arial"/>
              <a:buNone/>
            </a:pPr>
            <a:r>
              <a:rPr b="1" i="0" lang="en-GB" sz="2000" u="none" cap="none" strike="noStrike">
                <a:solidFill>
                  <a:srgbClr val="595959"/>
                </a:solidFill>
                <a:latin typeface="Times New Roman"/>
                <a:ea typeface="Times New Roman"/>
                <a:cs typeface="Times New Roman"/>
                <a:sym typeface="Times New Roman"/>
              </a:rPr>
              <a:t>Email: saeed.alam@cse.kuet.ac.bd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&lt;!DOCTYPE&gt; Declaration</a:t>
            </a:r>
            <a:endParaRPr/>
          </a:p>
        </p:txBody>
      </p:sp>
      <p:sp>
        <p:nvSpPr>
          <p:cNvPr id="171" name="Google Shape;171;p10"/>
          <p:cNvSpPr txBox="1"/>
          <p:nvPr>
            <p:ph idx="1" type="body"/>
          </p:nvPr>
        </p:nvSpPr>
        <p:spPr>
          <a:xfrm>
            <a:off x="838200" y="1789112"/>
            <a:ext cx="10515600" cy="32797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&lt;!DOCTYPE&gt; declaration represents the document type, and helps browsers to display web pages correctly.</a:t>
            </a:r>
            <a:endParaRPr/>
          </a:p>
          <a:p>
            <a:pPr indent="-228600" lvl="0" marL="228600" rtl="0" algn="l">
              <a:lnSpc>
                <a:spcPct val="100000"/>
              </a:lnSpc>
              <a:spcBef>
                <a:spcPts val="1000"/>
              </a:spcBef>
              <a:spcAft>
                <a:spcPts val="0"/>
              </a:spcAft>
              <a:buClr>
                <a:schemeClr val="dk1"/>
              </a:buClr>
              <a:buSzPts val="2800"/>
              <a:buChar char="•"/>
            </a:pPr>
            <a:r>
              <a:rPr lang="en-GB"/>
              <a:t>It must only appear once, at the top of the page (before any HTML tags). </a:t>
            </a:r>
            <a:endParaRPr/>
          </a:p>
          <a:p>
            <a:pPr indent="-228600" lvl="0" marL="228600" rtl="0" algn="l">
              <a:lnSpc>
                <a:spcPct val="100000"/>
              </a:lnSpc>
              <a:spcBef>
                <a:spcPts val="1000"/>
              </a:spcBef>
              <a:spcAft>
                <a:spcPts val="0"/>
              </a:spcAft>
              <a:buClr>
                <a:schemeClr val="dk1"/>
              </a:buClr>
              <a:buSzPts val="2800"/>
              <a:buChar char="•"/>
            </a:pPr>
            <a:r>
              <a:rPr lang="en-GB"/>
              <a:t>The &lt;!DOCTYPE&gt; declaration is not case sensitive.</a:t>
            </a:r>
            <a:endParaRPr/>
          </a:p>
          <a:p>
            <a:pPr indent="-228600" lvl="0" marL="228600" rtl="0" algn="l">
              <a:lnSpc>
                <a:spcPct val="100000"/>
              </a:lnSpc>
              <a:spcBef>
                <a:spcPts val="1000"/>
              </a:spcBef>
              <a:spcAft>
                <a:spcPts val="0"/>
              </a:spcAft>
              <a:buClr>
                <a:schemeClr val="dk1"/>
              </a:buClr>
              <a:buSzPts val="2800"/>
              <a:buChar char="•"/>
            </a:pPr>
            <a:r>
              <a:rPr lang="en-GB"/>
              <a:t>The &lt;!DOCTYPE&gt; declaration for HTML5 is:</a:t>
            </a:r>
            <a:endParaRPr/>
          </a:p>
          <a:p>
            <a:pPr indent="-50800" lvl="0" marL="228600" rtl="0" algn="l">
              <a:lnSpc>
                <a:spcPct val="100000"/>
              </a:lnSpc>
              <a:spcBef>
                <a:spcPts val="1000"/>
              </a:spcBef>
              <a:spcAft>
                <a:spcPts val="0"/>
              </a:spcAft>
              <a:buClr>
                <a:schemeClr val="dk1"/>
              </a:buClr>
              <a:buSzPts val="2800"/>
              <a:buNone/>
            </a:pPr>
            <a:r>
              <a:t/>
            </a:r>
            <a:endParaRPr/>
          </a:p>
        </p:txBody>
      </p:sp>
      <p:pic>
        <p:nvPicPr>
          <p:cNvPr id="172" name="Google Shape;172;p10"/>
          <p:cNvPicPr preferRelativeResize="0"/>
          <p:nvPr/>
        </p:nvPicPr>
        <p:blipFill rotWithShape="1">
          <a:blip r:embed="rId3">
            <a:alphaModFix/>
          </a:blip>
          <a:srcRect b="0" l="0" r="0" t="0"/>
          <a:stretch/>
        </p:blipFill>
        <p:spPr>
          <a:xfrm>
            <a:off x="3467099" y="5068887"/>
            <a:ext cx="3793671" cy="758734"/>
          </a:xfrm>
          <a:prstGeom prst="rect">
            <a:avLst/>
          </a:prstGeom>
          <a:noFill/>
          <a:ln>
            <a:noFill/>
          </a:ln>
        </p:spPr>
      </p:pic>
      <p:sp>
        <p:nvSpPr>
          <p:cNvPr id="173" name="Google Shape;17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74" name="Google Shape;17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Padding – Shorthand Property</a:t>
            </a:r>
            <a:endParaRPr/>
          </a:p>
        </p:txBody>
      </p:sp>
      <p:sp>
        <p:nvSpPr>
          <p:cNvPr id="1005" name="Google Shape;1005;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06" name="Google Shape;1006;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07" name="Google Shape;1007;p100"/>
          <p:cNvPicPr preferRelativeResize="0"/>
          <p:nvPr/>
        </p:nvPicPr>
        <p:blipFill rotWithShape="1">
          <a:blip r:embed="rId3">
            <a:alphaModFix/>
          </a:blip>
          <a:srcRect b="0" l="0" r="0" t="0"/>
          <a:stretch/>
        </p:blipFill>
        <p:spPr>
          <a:xfrm>
            <a:off x="917683" y="1690688"/>
            <a:ext cx="5325461" cy="2580686"/>
          </a:xfrm>
          <a:prstGeom prst="rect">
            <a:avLst/>
          </a:prstGeom>
          <a:noFill/>
          <a:ln>
            <a:noFill/>
          </a:ln>
        </p:spPr>
      </p:pic>
      <p:pic>
        <p:nvPicPr>
          <p:cNvPr id="1008" name="Google Shape;1008;p100"/>
          <p:cNvPicPr preferRelativeResize="0"/>
          <p:nvPr/>
        </p:nvPicPr>
        <p:blipFill rotWithShape="1">
          <a:blip r:embed="rId4">
            <a:alphaModFix/>
          </a:blip>
          <a:srcRect b="0" l="0" r="0" t="0"/>
          <a:stretch/>
        </p:blipFill>
        <p:spPr>
          <a:xfrm>
            <a:off x="1258176" y="4669837"/>
            <a:ext cx="3937000" cy="927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Text : Text Color</a:t>
            </a:r>
            <a:endParaRPr/>
          </a:p>
        </p:txBody>
      </p:sp>
      <p:sp>
        <p:nvSpPr>
          <p:cNvPr id="1014" name="Google Shape;1014;p101"/>
          <p:cNvSpPr txBox="1"/>
          <p:nvPr>
            <p:ph idx="1" type="body"/>
          </p:nvPr>
        </p:nvSpPr>
        <p:spPr>
          <a:xfrm>
            <a:off x="838200" y="1690688"/>
            <a:ext cx="4175234"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color property is used to set the color of the text. The color is specified by:</a:t>
            </a:r>
            <a:endParaRPr/>
          </a:p>
          <a:p>
            <a:pPr indent="-228600" lvl="0" marL="228600" rtl="0" algn="l">
              <a:lnSpc>
                <a:spcPct val="90000"/>
              </a:lnSpc>
              <a:spcBef>
                <a:spcPts val="1000"/>
              </a:spcBef>
              <a:spcAft>
                <a:spcPts val="0"/>
              </a:spcAft>
              <a:buClr>
                <a:schemeClr val="dk1"/>
              </a:buClr>
              <a:buSzPts val="2800"/>
              <a:buChar char="•"/>
            </a:pPr>
            <a:r>
              <a:rPr lang="en-GB"/>
              <a:t>a color name - like "red"</a:t>
            </a:r>
            <a:endParaRPr/>
          </a:p>
          <a:p>
            <a:pPr indent="-228600" lvl="0" marL="228600" rtl="0" algn="l">
              <a:lnSpc>
                <a:spcPct val="90000"/>
              </a:lnSpc>
              <a:spcBef>
                <a:spcPts val="1000"/>
              </a:spcBef>
              <a:spcAft>
                <a:spcPts val="0"/>
              </a:spcAft>
              <a:buClr>
                <a:schemeClr val="dk1"/>
              </a:buClr>
              <a:buSzPts val="2800"/>
              <a:buChar char="•"/>
            </a:pPr>
            <a:r>
              <a:rPr lang="en-GB"/>
              <a:t>a HEX value - like "#ff0000"</a:t>
            </a:r>
            <a:endParaRPr/>
          </a:p>
          <a:p>
            <a:pPr indent="-228600" lvl="0" marL="228600" rtl="0" algn="l">
              <a:lnSpc>
                <a:spcPct val="90000"/>
              </a:lnSpc>
              <a:spcBef>
                <a:spcPts val="1000"/>
              </a:spcBef>
              <a:spcAft>
                <a:spcPts val="0"/>
              </a:spcAft>
              <a:buClr>
                <a:schemeClr val="dk1"/>
              </a:buClr>
              <a:buSzPts val="2800"/>
              <a:buChar char="•"/>
            </a:pPr>
            <a:r>
              <a:rPr lang="en-GB"/>
              <a:t>an RGB value - like "rgb(255,0,0)"</a:t>
            </a:r>
            <a:endParaRPr/>
          </a:p>
        </p:txBody>
      </p:sp>
      <p:sp>
        <p:nvSpPr>
          <p:cNvPr id="1015" name="Google Shape;1015;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16" name="Google Shape;1016;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17" name="Google Shape;1017;p101"/>
          <p:cNvPicPr preferRelativeResize="0"/>
          <p:nvPr/>
        </p:nvPicPr>
        <p:blipFill rotWithShape="1">
          <a:blip r:embed="rId3">
            <a:alphaModFix/>
          </a:blip>
          <a:srcRect b="0" l="0" r="0" t="0"/>
          <a:stretch/>
        </p:blipFill>
        <p:spPr>
          <a:xfrm>
            <a:off x="6524605" y="1690688"/>
            <a:ext cx="4952691" cy="424516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Text : Text Alignment</a:t>
            </a:r>
            <a:endParaRPr/>
          </a:p>
        </p:txBody>
      </p:sp>
      <p:sp>
        <p:nvSpPr>
          <p:cNvPr id="1023" name="Google Shape;1023;p102"/>
          <p:cNvSpPr txBox="1"/>
          <p:nvPr>
            <p:ph idx="1" type="body"/>
          </p:nvPr>
        </p:nvSpPr>
        <p:spPr>
          <a:xfrm>
            <a:off x="838200" y="1690688"/>
            <a:ext cx="4175234" cy="466566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chemeClr val="dk1"/>
              </a:buClr>
              <a:buSzPct val="100000"/>
              <a:buChar char="•"/>
            </a:pPr>
            <a:r>
              <a:rPr lang="en-GB"/>
              <a:t>The text-align property is used to set the horizontal alignment of a text.</a:t>
            </a:r>
            <a:endParaRPr/>
          </a:p>
          <a:p>
            <a:pPr indent="-228600" lvl="0" marL="228600" rtl="0" algn="l">
              <a:lnSpc>
                <a:spcPct val="120000"/>
              </a:lnSpc>
              <a:spcBef>
                <a:spcPts val="1000"/>
              </a:spcBef>
              <a:spcAft>
                <a:spcPts val="0"/>
              </a:spcAft>
              <a:buClr>
                <a:schemeClr val="dk1"/>
              </a:buClr>
              <a:buSzPct val="100000"/>
              <a:buChar char="•"/>
            </a:pPr>
            <a:r>
              <a:rPr lang="en-GB"/>
              <a:t>A text can be left or right aligned, centered, or justified.</a:t>
            </a:r>
            <a:endParaRPr/>
          </a:p>
          <a:p>
            <a:pPr indent="-228600" lvl="0" marL="228600" rtl="0" algn="l">
              <a:lnSpc>
                <a:spcPct val="120000"/>
              </a:lnSpc>
              <a:spcBef>
                <a:spcPts val="1000"/>
              </a:spcBef>
              <a:spcAft>
                <a:spcPts val="0"/>
              </a:spcAft>
              <a:buClr>
                <a:schemeClr val="dk1"/>
              </a:buClr>
              <a:buSzPct val="100000"/>
              <a:buChar char="•"/>
            </a:pPr>
            <a:r>
              <a:rPr lang="en-GB"/>
              <a:t>The following example shows center aligned, and left and right aligned text (left alignment is default if text direction is left-to-right, and right alignment is default if text direction is right-to-left):</a:t>
            </a:r>
            <a:endParaRPr/>
          </a:p>
        </p:txBody>
      </p:sp>
      <p:sp>
        <p:nvSpPr>
          <p:cNvPr id="1024" name="Google Shape;1024;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25" name="Google Shape;1025;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26" name="Google Shape;1026;p102"/>
          <p:cNvPicPr preferRelativeResize="0"/>
          <p:nvPr/>
        </p:nvPicPr>
        <p:blipFill rotWithShape="1">
          <a:blip r:embed="rId3">
            <a:alphaModFix/>
          </a:blip>
          <a:srcRect b="0" l="0" r="0" t="0"/>
          <a:stretch/>
        </p:blipFill>
        <p:spPr>
          <a:xfrm>
            <a:off x="6913618" y="1690688"/>
            <a:ext cx="3922548" cy="40846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Fonts</a:t>
            </a:r>
            <a:endParaRPr/>
          </a:p>
        </p:txBody>
      </p:sp>
      <p:sp>
        <p:nvSpPr>
          <p:cNvPr id="1032" name="Google Shape;1032;p103"/>
          <p:cNvSpPr txBox="1"/>
          <p:nvPr>
            <p:ph idx="1" type="body"/>
          </p:nvPr>
        </p:nvSpPr>
        <p:spPr>
          <a:xfrm>
            <a:off x="838200" y="1690688"/>
            <a:ext cx="5983014" cy="4665662"/>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2000"/>
              <a:buChar char="•"/>
            </a:pPr>
            <a:r>
              <a:rPr lang="en-GB" sz="2000"/>
              <a:t>In CSS there are five generic font families:</a:t>
            </a:r>
            <a:endParaRPr/>
          </a:p>
          <a:p>
            <a:pPr indent="-228600" lvl="0" marL="228600" rtl="0" algn="l">
              <a:lnSpc>
                <a:spcPct val="120000"/>
              </a:lnSpc>
              <a:spcBef>
                <a:spcPts val="1000"/>
              </a:spcBef>
              <a:spcAft>
                <a:spcPts val="0"/>
              </a:spcAft>
              <a:buClr>
                <a:schemeClr val="dk1"/>
              </a:buClr>
              <a:buSzPts val="2000"/>
              <a:buChar char="•"/>
            </a:pPr>
            <a:r>
              <a:rPr b="1" lang="en-GB" sz="2000"/>
              <a:t>Serif</a:t>
            </a:r>
            <a:r>
              <a:rPr lang="en-GB" sz="2000"/>
              <a:t> fonts have a small stroke at the edges of each letter. They create a sense of formality and elegance.</a:t>
            </a:r>
            <a:endParaRPr/>
          </a:p>
          <a:p>
            <a:pPr indent="-228600" lvl="0" marL="228600" rtl="0" algn="l">
              <a:lnSpc>
                <a:spcPct val="120000"/>
              </a:lnSpc>
              <a:spcBef>
                <a:spcPts val="1000"/>
              </a:spcBef>
              <a:spcAft>
                <a:spcPts val="0"/>
              </a:spcAft>
              <a:buClr>
                <a:schemeClr val="dk1"/>
              </a:buClr>
              <a:buSzPts val="2000"/>
              <a:buChar char="•"/>
            </a:pPr>
            <a:r>
              <a:rPr b="1" lang="en-GB" sz="2000"/>
              <a:t>Sans-serif</a:t>
            </a:r>
            <a:r>
              <a:rPr lang="en-GB" sz="2000"/>
              <a:t> fonts have clean lines (no small strokes attached). They create a modern and minimalistic look.</a:t>
            </a:r>
            <a:endParaRPr/>
          </a:p>
          <a:p>
            <a:pPr indent="-228600" lvl="0" marL="228600" rtl="0" algn="l">
              <a:lnSpc>
                <a:spcPct val="120000"/>
              </a:lnSpc>
              <a:spcBef>
                <a:spcPts val="1000"/>
              </a:spcBef>
              <a:spcAft>
                <a:spcPts val="0"/>
              </a:spcAft>
              <a:buClr>
                <a:schemeClr val="dk1"/>
              </a:buClr>
              <a:buSzPts val="2000"/>
              <a:buChar char="•"/>
            </a:pPr>
            <a:r>
              <a:rPr b="1" lang="en-GB" sz="2000"/>
              <a:t>Monospace</a:t>
            </a:r>
            <a:r>
              <a:rPr lang="en-GB" sz="2000"/>
              <a:t> fonts - here all the letters have the same fixed width. They create a mechanical look. </a:t>
            </a:r>
            <a:endParaRPr/>
          </a:p>
          <a:p>
            <a:pPr indent="-228600" lvl="0" marL="228600" rtl="0" algn="l">
              <a:lnSpc>
                <a:spcPct val="120000"/>
              </a:lnSpc>
              <a:spcBef>
                <a:spcPts val="1000"/>
              </a:spcBef>
              <a:spcAft>
                <a:spcPts val="0"/>
              </a:spcAft>
              <a:buClr>
                <a:schemeClr val="dk1"/>
              </a:buClr>
              <a:buSzPts val="2000"/>
              <a:buChar char="•"/>
            </a:pPr>
            <a:r>
              <a:rPr b="1" lang="en-GB" sz="2000"/>
              <a:t>Cursive</a:t>
            </a:r>
            <a:r>
              <a:rPr lang="en-GB" sz="2000"/>
              <a:t> fonts imitate human handwriting.</a:t>
            </a:r>
            <a:endParaRPr/>
          </a:p>
          <a:p>
            <a:pPr indent="-228600" lvl="0" marL="228600" rtl="0" algn="l">
              <a:lnSpc>
                <a:spcPct val="120000"/>
              </a:lnSpc>
              <a:spcBef>
                <a:spcPts val="1000"/>
              </a:spcBef>
              <a:spcAft>
                <a:spcPts val="0"/>
              </a:spcAft>
              <a:buClr>
                <a:schemeClr val="dk1"/>
              </a:buClr>
              <a:buSzPts val="2000"/>
              <a:buChar char="•"/>
            </a:pPr>
            <a:r>
              <a:rPr b="1" lang="en-GB" sz="2000"/>
              <a:t>Fantasy</a:t>
            </a:r>
            <a:r>
              <a:rPr lang="en-GB" sz="2000"/>
              <a:t> fonts are decorative/playful fonts.</a:t>
            </a:r>
            <a:endParaRPr/>
          </a:p>
        </p:txBody>
      </p:sp>
      <p:sp>
        <p:nvSpPr>
          <p:cNvPr id="1033" name="Google Shape;1033;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34" name="Google Shape;1034;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35" name="Google Shape;1035;p103"/>
          <p:cNvPicPr preferRelativeResize="0"/>
          <p:nvPr/>
        </p:nvPicPr>
        <p:blipFill rotWithShape="1">
          <a:blip r:embed="rId3">
            <a:alphaModFix/>
          </a:blip>
          <a:srcRect b="0" l="0" r="0" t="0"/>
          <a:stretch/>
        </p:blipFill>
        <p:spPr>
          <a:xfrm>
            <a:off x="7136654" y="2352127"/>
            <a:ext cx="5042208" cy="307121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Google Fonts</a:t>
            </a:r>
            <a:endParaRPr/>
          </a:p>
        </p:txBody>
      </p:sp>
      <p:sp>
        <p:nvSpPr>
          <p:cNvPr id="1041" name="Google Shape;1041;p104"/>
          <p:cNvSpPr txBox="1"/>
          <p:nvPr>
            <p:ph idx="1" type="body"/>
          </p:nvPr>
        </p:nvSpPr>
        <p:spPr>
          <a:xfrm>
            <a:off x="838200" y="1690689"/>
            <a:ext cx="10515600" cy="195640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If you do not want to use any of the standard fonts in HTML, you can use Google Fonts.</a:t>
            </a:r>
            <a:endParaRPr/>
          </a:p>
          <a:p>
            <a:pPr indent="-228600" lvl="0" marL="228600" rtl="0" algn="l">
              <a:lnSpc>
                <a:spcPct val="100000"/>
              </a:lnSpc>
              <a:spcBef>
                <a:spcPts val="1000"/>
              </a:spcBef>
              <a:spcAft>
                <a:spcPts val="0"/>
              </a:spcAft>
              <a:buClr>
                <a:schemeClr val="dk1"/>
              </a:buClr>
              <a:buSzPts val="2800"/>
              <a:buChar char="•"/>
            </a:pPr>
            <a:r>
              <a:rPr lang="en-GB"/>
              <a:t>Google Fonts are free to use, and have more than 1000 fonts to choose from.</a:t>
            </a:r>
            <a:endParaRPr/>
          </a:p>
          <a:p>
            <a:pPr indent="0" lvl="0" marL="0" rtl="0" algn="l">
              <a:lnSpc>
                <a:spcPct val="100000"/>
              </a:lnSpc>
              <a:spcBef>
                <a:spcPts val="1000"/>
              </a:spcBef>
              <a:spcAft>
                <a:spcPts val="0"/>
              </a:spcAft>
              <a:buClr>
                <a:schemeClr val="dk1"/>
              </a:buClr>
              <a:buSzPts val="2000"/>
              <a:buNone/>
            </a:pPr>
            <a:r>
              <a:t/>
            </a:r>
            <a:endParaRPr sz="2000"/>
          </a:p>
        </p:txBody>
      </p:sp>
      <p:sp>
        <p:nvSpPr>
          <p:cNvPr id="1042" name="Google Shape;1042;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43" name="Google Shape;1043;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44" name="Google Shape;1044;p104"/>
          <p:cNvPicPr preferRelativeResize="0"/>
          <p:nvPr/>
        </p:nvPicPr>
        <p:blipFill rotWithShape="1">
          <a:blip r:embed="rId3">
            <a:alphaModFix/>
          </a:blip>
          <a:srcRect b="0" l="0" r="0" t="0"/>
          <a:stretch/>
        </p:blipFill>
        <p:spPr>
          <a:xfrm>
            <a:off x="1520496" y="3647091"/>
            <a:ext cx="8940800" cy="2336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Icons</a:t>
            </a:r>
            <a:endParaRPr/>
          </a:p>
        </p:txBody>
      </p:sp>
      <p:sp>
        <p:nvSpPr>
          <p:cNvPr id="1050" name="Google Shape;1050;p105"/>
          <p:cNvSpPr txBox="1"/>
          <p:nvPr>
            <p:ph idx="1" type="body"/>
          </p:nvPr>
        </p:nvSpPr>
        <p:spPr>
          <a:xfrm>
            <a:off x="838200" y="1690688"/>
            <a:ext cx="10515600" cy="4665661"/>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simplest way to add an icon to your HTML page, is with an icon library, such as Font Awesome.</a:t>
            </a:r>
            <a:endParaRPr/>
          </a:p>
          <a:p>
            <a:pPr indent="-228600" lvl="0" marL="228600" rtl="0" algn="l">
              <a:lnSpc>
                <a:spcPct val="150000"/>
              </a:lnSpc>
              <a:spcBef>
                <a:spcPts val="1000"/>
              </a:spcBef>
              <a:spcAft>
                <a:spcPts val="0"/>
              </a:spcAft>
              <a:buClr>
                <a:schemeClr val="dk1"/>
              </a:buClr>
              <a:buSzPts val="2800"/>
              <a:buChar char="•"/>
            </a:pPr>
            <a:r>
              <a:rPr lang="en-GB"/>
              <a:t>Add the name of the specified icon class to any inline HTML element (like &lt;i&gt; or &lt;span&gt;).</a:t>
            </a:r>
            <a:endParaRPr/>
          </a:p>
          <a:p>
            <a:pPr indent="-228600" lvl="0" marL="228600" rtl="0" algn="l">
              <a:lnSpc>
                <a:spcPct val="150000"/>
              </a:lnSpc>
              <a:spcBef>
                <a:spcPts val="1000"/>
              </a:spcBef>
              <a:spcAft>
                <a:spcPts val="0"/>
              </a:spcAft>
              <a:buClr>
                <a:schemeClr val="dk1"/>
              </a:buClr>
              <a:buSzPts val="2800"/>
              <a:buChar char="•"/>
            </a:pPr>
            <a:r>
              <a:rPr lang="en-GB"/>
              <a:t>All the icons in the icon libraries below, are scalable vectors that can be customized with CSS (size, color, shadow, etc.)</a:t>
            </a:r>
            <a:br>
              <a:rPr lang="en-GB"/>
            </a:br>
            <a:endParaRPr sz="2000"/>
          </a:p>
        </p:txBody>
      </p:sp>
      <p:sp>
        <p:nvSpPr>
          <p:cNvPr id="1051" name="Google Shape;105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52" name="Google Shape;1052;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Font Awesome Icons</a:t>
            </a:r>
            <a:endParaRPr/>
          </a:p>
        </p:txBody>
      </p:sp>
      <p:sp>
        <p:nvSpPr>
          <p:cNvPr id="1058" name="Google Shape;1058;p106"/>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To use the Font Awesome icons, go to </a:t>
            </a:r>
            <a:r>
              <a:rPr lang="en-GB" u="sng">
                <a:solidFill>
                  <a:schemeClr val="hlink"/>
                </a:solidFill>
                <a:hlinkClick r:id="rId3"/>
              </a:rPr>
              <a:t>fontawesome.com</a:t>
            </a:r>
            <a:r>
              <a:rPr lang="en-GB"/>
              <a:t>, sign in, and get a code to add in the &lt;head&gt; section of your HTML page:</a:t>
            </a:r>
            <a:endParaRPr/>
          </a:p>
        </p:txBody>
      </p:sp>
      <p:sp>
        <p:nvSpPr>
          <p:cNvPr id="1059" name="Google Shape;1059;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60" name="Google Shape;1060;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61" name="Google Shape;1061;p106"/>
          <p:cNvPicPr preferRelativeResize="0"/>
          <p:nvPr/>
        </p:nvPicPr>
        <p:blipFill rotWithShape="1">
          <a:blip r:embed="rId4">
            <a:alphaModFix/>
          </a:blip>
          <a:srcRect b="0" l="0" r="0" t="0"/>
          <a:stretch/>
        </p:blipFill>
        <p:spPr>
          <a:xfrm>
            <a:off x="838200" y="2480826"/>
            <a:ext cx="10833100" cy="698500"/>
          </a:xfrm>
          <a:prstGeom prst="rect">
            <a:avLst/>
          </a:prstGeom>
          <a:noFill/>
          <a:ln>
            <a:noFill/>
          </a:ln>
        </p:spPr>
      </p:pic>
      <p:pic>
        <p:nvPicPr>
          <p:cNvPr id="1062" name="Google Shape;1062;p106"/>
          <p:cNvPicPr preferRelativeResize="0"/>
          <p:nvPr/>
        </p:nvPicPr>
        <p:blipFill rotWithShape="1">
          <a:blip r:embed="rId5">
            <a:alphaModFix/>
          </a:blip>
          <a:srcRect b="0" l="0" r="0" t="0"/>
          <a:stretch/>
        </p:blipFill>
        <p:spPr>
          <a:xfrm>
            <a:off x="974834" y="3179326"/>
            <a:ext cx="7772400" cy="3198167"/>
          </a:xfrm>
          <a:prstGeom prst="rect">
            <a:avLst/>
          </a:prstGeom>
          <a:noFill/>
          <a:ln>
            <a:noFill/>
          </a:ln>
        </p:spPr>
      </p:pic>
      <p:pic>
        <p:nvPicPr>
          <p:cNvPr id="1063" name="Google Shape;1063;p106"/>
          <p:cNvPicPr preferRelativeResize="0"/>
          <p:nvPr/>
        </p:nvPicPr>
        <p:blipFill rotWithShape="1">
          <a:blip r:embed="rId6">
            <a:alphaModFix/>
          </a:blip>
          <a:srcRect b="0" l="0" r="0" t="0"/>
          <a:stretch/>
        </p:blipFill>
        <p:spPr>
          <a:xfrm>
            <a:off x="9143492" y="4405600"/>
            <a:ext cx="2686557" cy="7931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Links</a:t>
            </a:r>
            <a:endParaRPr/>
          </a:p>
        </p:txBody>
      </p:sp>
      <p:sp>
        <p:nvSpPr>
          <p:cNvPr id="1069" name="Google Shape;1069;p107"/>
          <p:cNvSpPr txBox="1"/>
          <p:nvPr>
            <p:ph idx="1" type="body"/>
          </p:nvPr>
        </p:nvSpPr>
        <p:spPr>
          <a:xfrm>
            <a:off x="838200" y="1690688"/>
            <a:ext cx="10515600" cy="466566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Links can be styled with any CSS property (e.g. color, font-family, background, etc.).</a:t>
            </a:r>
            <a:endParaRPr/>
          </a:p>
          <a:p>
            <a:pPr indent="-228600" lvl="0" marL="228600" rtl="0" algn="l">
              <a:lnSpc>
                <a:spcPct val="90000"/>
              </a:lnSpc>
              <a:spcBef>
                <a:spcPts val="1000"/>
              </a:spcBef>
              <a:spcAft>
                <a:spcPts val="0"/>
              </a:spcAft>
              <a:buClr>
                <a:schemeClr val="dk1"/>
              </a:buClr>
              <a:buSzPts val="2800"/>
              <a:buChar char="•"/>
            </a:pPr>
            <a:r>
              <a:rPr lang="en-GB"/>
              <a:t>In addition, links can be styled differently depending on what </a:t>
            </a:r>
            <a:r>
              <a:rPr b="1" lang="en-GB"/>
              <a:t>state</a:t>
            </a:r>
            <a:r>
              <a:rPr lang="en-GB"/>
              <a:t> they are in.</a:t>
            </a:r>
            <a:endParaRPr/>
          </a:p>
          <a:p>
            <a:pPr indent="-228600" lvl="0" marL="228600" rtl="0" algn="l">
              <a:lnSpc>
                <a:spcPct val="90000"/>
              </a:lnSpc>
              <a:spcBef>
                <a:spcPts val="1000"/>
              </a:spcBef>
              <a:spcAft>
                <a:spcPts val="0"/>
              </a:spcAft>
              <a:buClr>
                <a:schemeClr val="dk1"/>
              </a:buClr>
              <a:buSzPts val="2800"/>
              <a:buChar char="•"/>
            </a:pPr>
            <a:r>
              <a:rPr lang="en-GB"/>
              <a:t>The four links states are: </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a:link </a:t>
            </a:r>
            <a:r>
              <a:rPr lang="en-GB"/>
              <a:t>- a normal, unvisited link</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a:visited </a:t>
            </a:r>
            <a:r>
              <a:rPr lang="en-GB"/>
              <a:t>- a link the user has visited</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a:hover </a:t>
            </a:r>
            <a:r>
              <a:rPr lang="en-GB"/>
              <a:t>- a link when the user mouses over it</a:t>
            </a:r>
            <a:endParaRPr/>
          </a:p>
          <a:p>
            <a:pPr indent="-228600" lvl="1" marL="685800" rtl="0" algn="l">
              <a:lnSpc>
                <a:spcPct val="90000"/>
              </a:lnSpc>
              <a:spcBef>
                <a:spcPts val="500"/>
              </a:spcBef>
              <a:spcAft>
                <a:spcPts val="0"/>
              </a:spcAft>
              <a:buClr>
                <a:srgbClr val="FF0000"/>
              </a:buClr>
              <a:buSzPts val="2400"/>
              <a:buChar char="•"/>
            </a:pPr>
            <a:r>
              <a:rPr lang="en-GB">
                <a:solidFill>
                  <a:srgbClr val="FF0000"/>
                </a:solidFill>
              </a:rPr>
              <a:t>a:active </a:t>
            </a:r>
            <a:r>
              <a:rPr lang="en-GB"/>
              <a:t>- a link the moment it is clicked</a:t>
            </a:r>
            <a:br>
              <a:rPr lang="en-GB"/>
            </a:br>
            <a:endParaRPr/>
          </a:p>
          <a:p>
            <a:pPr indent="-50800" lvl="0" marL="228600" rtl="0" algn="l">
              <a:lnSpc>
                <a:spcPct val="90000"/>
              </a:lnSpc>
              <a:spcBef>
                <a:spcPts val="1000"/>
              </a:spcBef>
              <a:spcAft>
                <a:spcPts val="0"/>
              </a:spcAft>
              <a:buClr>
                <a:schemeClr val="dk1"/>
              </a:buClr>
              <a:buSzPts val="2800"/>
              <a:buNone/>
            </a:pPr>
            <a:r>
              <a:t/>
            </a:r>
            <a:endParaRPr/>
          </a:p>
        </p:txBody>
      </p:sp>
      <p:sp>
        <p:nvSpPr>
          <p:cNvPr id="1070" name="Google Shape;1070;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71" name="Google Shape;1071;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Link Example</a:t>
            </a:r>
            <a:endParaRPr/>
          </a:p>
        </p:txBody>
      </p:sp>
      <p:sp>
        <p:nvSpPr>
          <p:cNvPr id="1077" name="Google Shape;1077;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78" name="Google Shape;1078;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79" name="Google Shape;1079;p108"/>
          <p:cNvPicPr preferRelativeResize="0"/>
          <p:nvPr>
            <p:ph idx="1" type="body"/>
          </p:nvPr>
        </p:nvPicPr>
        <p:blipFill rotWithShape="1">
          <a:blip r:embed="rId3">
            <a:alphaModFix/>
          </a:blip>
          <a:srcRect b="0" l="0" r="0" t="0"/>
          <a:stretch/>
        </p:blipFill>
        <p:spPr>
          <a:xfrm>
            <a:off x="1144340" y="1510314"/>
            <a:ext cx="5287991" cy="497281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Lists</a:t>
            </a:r>
            <a:endParaRPr/>
          </a:p>
        </p:txBody>
      </p:sp>
      <p:sp>
        <p:nvSpPr>
          <p:cNvPr id="1085" name="Google Shape;1085;p109"/>
          <p:cNvSpPr txBox="1"/>
          <p:nvPr>
            <p:ph idx="1" type="body"/>
          </p:nvPr>
        </p:nvSpPr>
        <p:spPr>
          <a:xfrm>
            <a:off x="838200" y="1690688"/>
            <a:ext cx="10515600" cy="466566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In HTML, there are two main types of lists:</a:t>
            </a:r>
            <a:endParaRPr/>
          </a:p>
          <a:p>
            <a:pPr indent="-228600" lvl="1" marL="685800" rtl="0" algn="l">
              <a:lnSpc>
                <a:spcPct val="100000"/>
              </a:lnSpc>
              <a:spcBef>
                <a:spcPts val="500"/>
              </a:spcBef>
              <a:spcAft>
                <a:spcPts val="0"/>
              </a:spcAft>
              <a:buClr>
                <a:schemeClr val="dk1"/>
              </a:buClr>
              <a:buSzPts val="2400"/>
              <a:buChar char="•"/>
            </a:pPr>
            <a:r>
              <a:rPr lang="en-GB"/>
              <a:t>unordered lists (&lt;ul&gt;) - the list items are marked with bullets</a:t>
            </a:r>
            <a:endParaRPr/>
          </a:p>
          <a:p>
            <a:pPr indent="-228600" lvl="1" marL="685800" rtl="0" algn="l">
              <a:lnSpc>
                <a:spcPct val="100000"/>
              </a:lnSpc>
              <a:spcBef>
                <a:spcPts val="500"/>
              </a:spcBef>
              <a:spcAft>
                <a:spcPts val="0"/>
              </a:spcAft>
              <a:buClr>
                <a:schemeClr val="dk1"/>
              </a:buClr>
              <a:buSzPts val="2400"/>
              <a:buChar char="•"/>
            </a:pPr>
            <a:r>
              <a:rPr lang="en-GB"/>
              <a:t>ordered lists (&lt;ol&gt;) - the list items are marked with numbers or letters</a:t>
            </a:r>
            <a:endParaRPr/>
          </a:p>
          <a:p>
            <a:pPr indent="-228600" lvl="0" marL="228600" rtl="0" algn="l">
              <a:lnSpc>
                <a:spcPct val="100000"/>
              </a:lnSpc>
              <a:spcBef>
                <a:spcPts val="1000"/>
              </a:spcBef>
              <a:spcAft>
                <a:spcPts val="0"/>
              </a:spcAft>
              <a:buClr>
                <a:schemeClr val="dk1"/>
              </a:buClr>
              <a:buSzPts val="2800"/>
              <a:buChar char="•"/>
            </a:pPr>
            <a:r>
              <a:rPr lang="en-GB"/>
              <a:t>The CSS list properties allow you to:</a:t>
            </a:r>
            <a:endParaRPr/>
          </a:p>
          <a:p>
            <a:pPr indent="-228600" lvl="1" marL="685800" rtl="0" algn="l">
              <a:lnSpc>
                <a:spcPct val="100000"/>
              </a:lnSpc>
              <a:spcBef>
                <a:spcPts val="500"/>
              </a:spcBef>
              <a:spcAft>
                <a:spcPts val="0"/>
              </a:spcAft>
              <a:buClr>
                <a:schemeClr val="dk1"/>
              </a:buClr>
              <a:buSzPts val="2400"/>
              <a:buChar char="•"/>
            </a:pPr>
            <a:r>
              <a:rPr lang="en-GB"/>
              <a:t>Set different list item markers for ordered lists</a:t>
            </a:r>
            <a:endParaRPr/>
          </a:p>
          <a:p>
            <a:pPr indent="-228600" lvl="1" marL="685800" rtl="0" algn="l">
              <a:lnSpc>
                <a:spcPct val="100000"/>
              </a:lnSpc>
              <a:spcBef>
                <a:spcPts val="500"/>
              </a:spcBef>
              <a:spcAft>
                <a:spcPts val="0"/>
              </a:spcAft>
              <a:buClr>
                <a:schemeClr val="dk1"/>
              </a:buClr>
              <a:buSzPts val="2400"/>
              <a:buChar char="•"/>
            </a:pPr>
            <a:r>
              <a:rPr lang="en-GB"/>
              <a:t>Set different list item markers for unordered lists</a:t>
            </a:r>
            <a:endParaRPr/>
          </a:p>
          <a:p>
            <a:pPr indent="-228600" lvl="1" marL="685800" rtl="0" algn="l">
              <a:lnSpc>
                <a:spcPct val="100000"/>
              </a:lnSpc>
              <a:spcBef>
                <a:spcPts val="500"/>
              </a:spcBef>
              <a:spcAft>
                <a:spcPts val="0"/>
              </a:spcAft>
              <a:buClr>
                <a:schemeClr val="dk1"/>
              </a:buClr>
              <a:buSzPts val="2400"/>
              <a:buChar char="•"/>
            </a:pPr>
            <a:r>
              <a:rPr lang="en-GB"/>
              <a:t>Set an image as the list item marker</a:t>
            </a:r>
            <a:endParaRPr/>
          </a:p>
          <a:p>
            <a:pPr indent="-228600" lvl="1" marL="685800" rtl="0" algn="l">
              <a:lnSpc>
                <a:spcPct val="100000"/>
              </a:lnSpc>
              <a:spcBef>
                <a:spcPts val="500"/>
              </a:spcBef>
              <a:spcAft>
                <a:spcPts val="0"/>
              </a:spcAft>
              <a:buClr>
                <a:schemeClr val="dk1"/>
              </a:buClr>
              <a:buSzPts val="2400"/>
              <a:buChar char="•"/>
            </a:pPr>
            <a:r>
              <a:rPr lang="en-GB"/>
              <a:t>Add background colors to lists and list items</a:t>
            </a:r>
            <a:br>
              <a:rPr lang="en-GB"/>
            </a:br>
            <a:endParaRPr/>
          </a:p>
        </p:txBody>
      </p:sp>
      <p:sp>
        <p:nvSpPr>
          <p:cNvPr id="1086" name="Google Shape;1086;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87" name="Google Shape;1087;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Headings</a:t>
            </a:r>
            <a:endParaRPr/>
          </a:p>
        </p:txBody>
      </p:sp>
      <p:sp>
        <p:nvSpPr>
          <p:cNvPr id="180" name="Google Shape;180;p11"/>
          <p:cNvSpPr txBox="1"/>
          <p:nvPr>
            <p:ph idx="1" type="body"/>
          </p:nvPr>
        </p:nvSpPr>
        <p:spPr>
          <a:xfrm>
            <a:off x="838200" y="1789113"/>
            <a:ext cx="10515600" cy="155280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headings are defined with the &lt;h1&gt; to &lt;h6&gt; tags.</a:t>
            </a:r>
            <a:endParaRPr/>
          </a:p>
          <a:p>
            <a:pPr indent="-228600" lvl="0" marL="228600" rtl="0" algn="l">
              <a:lnSpc>
                <a:spcPct val="100000"/>
              </a:lnSpc>
              <a:spcBef>
                <a:spcPts val="1000"/>
              </a:spcBef>
              <a:spcAft>
                <a:spcPts val="0"/>
              </a:spcAft>
              <a:buClr>
                <a:schemeClr val="dk1"/>
              </a:buClr>
              <a:buSzPts val="2800"/>
              <a:buChar char="•"/>
            </a:pPr>
            <a:r>
              <a:rPr lang="en-GB"/>
              <a:t>&lt;h1&gt; defines the most important heading. &lt;h6&gt; defines the least important heading:</a:t>
            </a:r>
            <a:endParaRPr/>
          </a:p>
          <a:p>
            <a:pPr indent="-50800" lvl="0" marL="228600" rtl="0" algn="l">
              <a:lnSpc>
                <a:spcPct val="100000"/>
              </a:lnSpc>
              <a:spcBef>
                <a:spcPts val="1000"/>
              </a:spcBef>
              <a:spcAft>
                <a:spcPts val="0"/>
              </a:spcAft>
              <a:buClr>
                <a:schemeClr val="dk1"/>
              </a:buClr>
              <a:buSzPts val="2800"/>
              <a:buNone/>
            </a:pPr>
            <a:r>
              <a:t/>
            </a:r>
            <a:endParaRPr/>
          </a:p>
        </p:txBody>
      </p:sp>
      <p:pic>
        <p:nvPicPr>
          <p:cNvPr id="181" name="Google Shape;181;p11"/>
          <p:cNvPicPr preferRelativeResize="0"/>
          <p:nvPr/>
        </p:nvPicPr>
        <p:blipFill rotWithShape="1">
          <a:blip r:embed="rId3">
            <a:alphaModFix/>
          </a:blip>
          <a:srcRect b="0" l="0" r="0" t="0"/>
          <a:stretch/>
        </p:blipFill>
        <p:spPr>
          <a:xfrm>
            <a:off x="1383146" y="3440340"/>
            <a:ext cx="4904330" cy="2380344"/>
          </a:xfrm>
          <a:prstGeom prst="rect">
            <a:avLst/>
          </a:prstGeom>
          <a:noFill/>
          <a:ln>
            <a:noFill/>
          </a:ln>
        </p:spPr>
      </p:pic>
      <p:pic>
        <p:nvPicPr>
          <p:cNvPr id="182" name="Google Shape;182;p11"/>
          <p:cNvPicPr preferRelativeResize="0"/>
          <p:nvPr/>
        </p:nvPicPr>
        <p:blipFill rotWithShape="1">
          <a:blip r:embed="rId4">
            <a:alphaModFix/>
          </a:blip>
          <a:srcRect b="0" l="0" r="0" t="0"/>
          <a:stretch/>
        </p:blipFill>
        <p:spPr>
          <a:xfrm>
            <a:off x="6720197" y="3471329"/>
            <a:ext cx="2543876" cy="2318365"/>
          </a:xfrm>
          <a:prstGeom prst="rect">
            <a:avLst/>
          </a:prstGeom>
          <a:noFill/>
          <a:ln>
            <a:noFill/>
          </a:ln>
        </p:spPr>
      </p:pic>
      <p:sp>
        <p:nvSpPr>
          <p:cNvPr id="183" name="Google Shape;18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84" name="Google Shape;18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Different List Item Markers</a:t>
            </a:r>
            <a:endParaRPr/>
          </a:p>
        </p:txBody>
      </p:sp>
      <p:sp>
        <p:nvSpPr>
          <p:cNvPr id="1093" name="Google Shape;1093;p110"/>
          <p:cNvSpPr txBox="1"/>
          <p:nvPr>
            <p:ph idx="1" type="body"/>
          </p:nvPr>
        </p:nvSpPr>
        <p:spPr>
          <a:xfrm>
            <a:off x="838200" y="1836246"/>
            <a:ext cx="3702269" cy="466566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list-style-type property specifies the type of list item marker.</a:t>
            </a:r>
            <a:endParaRPr/>
          </a:p>
          <a:p>
            <a:pPr indent="-228600" lvl="0" marL="228600" rtl="0" algn="l">
              <a:lnSpc>
                <a:spcPct val="100000"/>
              </a:lnSpc>
              <a:spcBef>
                <a:spcPts val="1000"/>
              </a:spcBef>
              <a:spcAft>
                <a:spcPts val="0"/>
              </a:spcAft>
              <a:buClr>
                <a:schemeClr val="dk1"/>
              </a:buClr>
              <a:buSzPts val="2800"/>
              <a:buChar char="•"/>
            </a:pPr>
            <a:r>
              <a:rPr lang="en-GB"/>
              <a:t>The following example shows some of the available list item markers: </a:t>
            </a:r>
            <a:endParaRPr/>
          </a:p>
        </p:txBody>
      </p:sp>
      <p:sp>
        <p:nvSpPr>
          <p:cNvPr id="1094" name="Google Shape;1094;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95" name="Google Shape;1095;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096" name="Google Shape;1096;p110"/>
          <p:cNvPicPr preferRelativeResize="0"/>
          <p:nvPr/>
        </p:nvPicPr>
        <p:blipFill rotWithShape="1">
          <a:blip r:embed="rId3">
            <a:alphaModFix/>
          </a:blip>
          <a:srcRect b="0" l="0" r="0" t="0"/>
          <a:stretch/>
        </p:blipFill>
        <p:spPr>
          <a:xfrm>
            <a:off x="6676298" y="1690688"/>
            <a:ext cx="4318000" cy="42799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Tables</a:t>
            </a:r>
            <a:endParaRPr/>
          </a:p>
        </p:txBody>
      </p:sp>
      <p:sp>
        <p:nvSpPr>
          <p:cNvPr id="1102" name="Google Shape;1102;p111"/>
          <p:cNvSpPr txBox="1"/>
          <p:nvPr>
            <p:ph idx="1" type="body"/>
          </p:nvPr>
        </p:nvSpPr>
        <p:spPr>
          <a:xfrm>
            <a:off x="838200" y="1690689"/>
            <a:ext cx="10515600" cy="6215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look of an HTML table can be greatly improved with CSS:</a:t>
            </a:r>
            <a:endParaRPr/>
          </a:p>
        </p:txBody>
      </p:sp>
      <p:sp>
        <p:nvSpPr>
          <p:cNvPr id="1103" name="Google Shape;1103;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04" name="Google Shape;1104;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05" name="Google Shape;1105;p111"/>
          <p:cNvPicPr preferRelativeResize="0"/>
          <p:nvPr/>
        </p:nvPicPr>
        <p:blipFill rotWithShape="1">
          <a:blip r:embed="rId3">
            <a:alphaModFix/>
          </a:blip>
          <a:srcRect b="0" l="0" r="0" t="0"/>
          <a:stretch/>
        </p:blipFill>
        <p:spPr>
          <a:xfrm>
            <a:off x="1391782" y="2312277"/>
            <a:ext cx="9408435" cy="39629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Borders</a:t>
            </a:r>
            <a:endParaRPr/>
          </a:p>
        </p:txBody>
      </p:sp>
      <p:sp>
        <p:nvSpPr>
          <p:cNvPr id="1111" name="Google Shape;1111;p112"/>
          <p:cNvSpPr txBox="1"/>
          <p:nvPr>
            <p:ph idx="1" type="body"/>
          </p:nvPr>
        </p:nvSpPr>
        <p:spPr>
          <a:xfrm>
            <a:off x="838200" y="1690688"/>
            <a:ext cx="10515600" cy="1535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To specify table borders in CSS, use the border property.</a:t>
            </a:r>
            <a:endParaRPr/>
          </a:p>
          <a:p>
            <a:pPr indent="-228600" lvl="0" marL="228600" rtl="0" algn="l">
              <a:lnSpc>
                <a:spcPct val="90000"/>
              </a:lnSpc>
              <a:spcBef>
                <a:spcPts val="1000"/>
              </a:spcBef>
              <a:spcAft>
                <a:spcPts val="0"/>
              </a:spcAft>
              <a:buClr>
                <a:schemeClr val="dk1"/>
              </a:buClr>
              <a:buSzPts val="2800"/>
              <a:buChar char="•"/>
            </a:pPr>
            <a:r>
              <a:rPr lang="en-GB"/>
              <a:t>The example below specifies a solid border for &lt;table&gt;, &lt;th&gt;, and &lt;td&gt; elements:</a:t>
            </a:r>
            <a:endParaRPr/>
          </a:p>
        </p:txBody>
      </p:sp>
      <p:sp>
        <p:nvSpPr>
          <p:cNvPr id="1112" name="Google Shape;1112;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13" name="Google Shape;1113;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14" name="Google Shape;1114;p112"/>
          <p:cNvPicPr preferRelativeResize="0"/>
          <p:nvPr/>
        </p:nvPicPr>
        <p:blipFill rotWithShape="1">
          <a:blip r:embed="rId3">
            <a:alphaModFix/>
          </a:blip>
          <a:srcRect b="0" l="0" r="0" t="0"/>
          <a:stretch/>
        </p:blipFill>
        <p:spPr>
          <a:xfrm>
            <a:off x="3581400" y="3226675"/>
            <a:ext cx="3982776" cy="163758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Size</a:t>
            </a:r>
            <a:endParaRPr/>
          </a:p>
        </p:txBody>
      </p:sp>
      <p:sp>
        <p:nvSpPr>
          <p:cNvPr id="1120" name="Google Shape;1120;p113"/>
          <p:cNvSpPr txBox="1"/>
          <p:nvPr>
            <p:ph idx="1" type="body"/>
          </p:nvPr>
        </p:nvSpPr>
        <p:spPr>
          <a:xfrm>
            <a:off x="838200" y="1690688"/>
            <a:ext cx="10515600" cy="19458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width and height of a table are defined by the width and height properties.</a:t>
            </a:r>
            <a:endParaRPr/>
          </a:p>
          <a:p>
            <a:pPr indent="-228600" lvl="0" marL="228600" rtl="0" algn="l">
              <a:lnSpc>
                <a:spcPct val="90000"/>
              </a:lnSpc>
              <a:spcBef>
                <a:spcPts val="1000"/>
              </a:spcBef>
              <a:spcAft>
                <a:spcPts val="0"/>
              </a:spcAft>
              <a:buClr>
                <a:schemeClr val="dk1"/>
              </a:buClr>
              <a:buSzPts val="2800"/>
              <a:buChar char="•"/>
            </a:pPr>
            <a:r>
              <a:rPr lang="en-GB"/>
              <a:t>The example below sets the width of the table to 100%, and the height of the &lt;th&gt; elements to 70px:</a:t>
            </a:r>
            <a:endParaRPr/>
          </a:p>
        </p:txBody>
      </p:sp>
      <p:sp>
        <p:nvSpPr>
          <p:cNvPr id="1121" name="Google Shape;1121;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22" name="Google Shape;1122;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23" name="Google Shape;1123;p113"/>
          <p:cNvPicPr preferRelativeResize="0"/>
          <p:nvPr/>
        </p:nvPicPr>
        <p:blipFill rotWithShape="1">
          <a:blip r:embed="rId3">
            <a:alphaModFix/>
          </a:blip>
          <a:srcRect b="0" l="0" r="0" t="0"/>
          <a:stretch/>
        </p:blipFill>
        <p:spPr>
          <a:xfrm>
            <a:off x="1749425" y="3429000"/>
            <a:ext cx="3168650" cy="318809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4"/>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Alignment : Horizontal</a:t>
            </a:r>
            <a:endParaRPr/>
          </a:p>
        </p:txBody>
      </p:sp>
      <p:sp>
        <p:nvSpPr>
          <p:cNvPr id="1129" name="Google Shape;1129;p114"/>
          <p:cNvSpPr txBox="1"/>
          <p:nvPr>
            <p:ph idx="1" type="body"/>
          </p:nvPr>
        </p:nvSpPr>
        <p:spPr>
          <a:xfrm>
            <a:off x="838200" y="1690688"/>
            <a:ext cx="10515600" cy="28287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text-align property sets the horizontal alignment (like left, right, or center) of the content in &lt;th&gt; or &lt;td&gt;.</a:t>
            </a:r>
            <a:endParaRPr/>
          </a:p>
          <a:p>
            <a:pPr indent="-228600" lvl="0" marL="228600" rtl="0" algn="l">
              <a:lnSpc>
                <a:spcPct val="90000"/>
              </a:lnSpc>
              <a:spcBef>
                <a:spcPts val="1000"/>
              </a:spcBef>
              <a:spcAft>
                <a:spcPts val="0"/>
              </a:spcAft>
              <a:buClr>
                <a:schemeClr val="dk1"/>
              </a:buClr>
              <a:buSzPts val="2800"/>
              <a:buChar char="•"/>
            </a:pPr>
            <a:r>
              <a:rPr lang="en-GB"/>
              <a:t>By default, the content of &lt;th&gt; elements are center-aligned and the content of &lt;td&gt; elements are left-aligned.</a:t>
            </a:r>
            <a:endParaRPr/>
          </a:p>
          <a:p>
            <a:pPr indent="-228600" lvl="0" marL="228600" rtl="0" algn="l">
              <a:lnSpc>
                <a:spcPct val="90000"/>
              </a:lnSpc>
              <a:spcBef>
                <a:spcPts val="1000"/>
              </a:spcBef>
              <a:spcAft>
                <a:spcPts val="0"/>
              </a:spcAft>
              <a:buClr>
                <a:schemeClr val="dk1"/>
              </a:buClr>
              <a:buSzPts val="2800"/>
              <a:buChar char="•"/>
            </a:pPr>
            <a:r>
              <a:rPr lang="en-GB"/>
              <a:t>To center-align the content of  &lt;td&gt; elements as well, use text-align: center:</a:t>
            </a:r>
            <a:endParaRPr/>
          </a:p>
        </p:txBody>
      </p:sp>
      <p:sp>
        <p:nvSpPr>
          <p:cNvPr id="1130" name="Google Shape;1130;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31" name="Google Shape;1131;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32" name="Google Shape;1132;p114"/>
          <p:cNvPicPr preferRelativeResize="0"/>
          <p:nvPr/>
        </p:nvPicPr>
        <p:blipFill rotWithShape="1">
          <a:blip r:embed="rId3">
            <a:alphaModFix/>
          </a:blip>
          <a:srcRect b="0" l="0" r="0" t="0"/>
          <a:stretch/>
        </p:blipFill>
        <p:spPr>
          <a:xfrm>
            <a:off x="4358946" y="4548899"/>
            <a:ext cx="2654300" cy="889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5"/>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Table Alignment : Vertical</a:t>
            </a:r>
            <a:endParaRPr/>
          </a:p>
        </p:txBody>
      </p:sp>
      <p:sp>
        <p:nvSpPr>
          <p:cNvPr id="1138" name="Google Shape;1138;p115"/>
          <p:cNvSpPr txBox="1"/>
          <p:nvPr>
            <p:ph idx="1" type="body"/>
          </p:nvPr>
        </p:nvSpPr>
        <p:spPr>
          <a:xfrm>
            <a:off x="838200" y="1690688"/>
            <a:ext cx="10515600" cy="28287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vertical-align property sets the vertical alignment (like top, bottom, or middle) of the content in &lt;th&gt; or &lt;td&gt;.</a:t>
            </a:r>
            <a:endParaRPr/>
          </a:p>
          <a:p>
            <a:pPr indent="-228600" lvl="0" marL="228600" rtl="0" algn="l">
              <a:lnSpc>
                <a:spcPct val="90000"/>
              </a:lnSpc>
              <a:spcBef>
                <a:spcPts val="1000"/>
              </a:spcBef>
              <a:spcAft>
                <a:spcPts val="0"/>
              </a:spcAft>
              <a:buClr>
                <a:schemeClr val="dk1"/>
              </a:buClr>
              <a:buSzPts val="2800"/>
              <a:buChar char="•"/>
            </a:pPr>
            <a:r>
              <a:rPr lang="en-GB"/>
              <a:t>By default, the vertical alignment of the content in a table is middle (for both &lt;th&gt; and &lt;td&gt; elements).</a:t>
            </a:r>
            <a:endParaRPr/>
          </a:p>
          <a:p>
            <a:pPr indent="-228600" lvl="0" marL="228600" rtl="0" algn="l">
              <a:lnSpc>
                <a:spcPct val="90000"/>
              </a:lnSpc>
              <a:spcBef>
                <a:spcPts val="1000"/>
              </a:spcBef>
              <a:spcAft>
                <a:spcPts val="0"/>
              </a:spcAft>
              <a:buClr>
                <a:schemeClr val="dk1"/>
              </a:buClr>
              <a:buSzPts val="2800"/>
              <a:buChar char="•"/>
            </a:pPr>
            <a:r>
              <a:rPr lang="en-GB"/>
              <a:t>The following example sets the vertical text alignment to bottom for &lt;td&gt; elements:</a:t>
            </a:r>
            <a:endParaRPr/>
          </a:p>
        </p:txBody>
      </p:sp>
      <p:sp>
        <p:nvSpPr>
          <p:cNvPr id="1139" name="Google Shape;1139;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40" name="Google Shape;114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41" name="Google Shape;1141;p115"/>
          <p:cNvPicPr preferRelativeResize="0"/>
          <p:nvPr/>
        </p:nvPicPr>
        <p:blipFill rotWithShape="1">
          <a:blip r:embed="rId3">
            <a:alphaModFix/>
          </a:blip>
          <a:srcRect b="0" l="0" r="0" t="0"/>
          <a:stretch/>
        </p:blipFill>
        <p:spPr>
          <a:xfrm>
            <a:off x="4527550" y="4564501"/>
            <a:ext cx="3136900" cy="1270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6"/>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Table Padding</a:t>
            </a:r>
            <a:endParaRPr/>
          </a:p>
        </p:txBody>
      </p:sp>
      <p:sp>
        <p:nvSpPr>
          <p:cNvPr id="1147" name="Google Shape;1147;p116"/>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To control the space between the border and the content in a table, use the padding property on &lt;td&gt; and &lt;th&gt; elements:</a:t>
            </a:r>
            <a:endParaRPr/>
          </a:p>
        </p:txBody>
      </p:sp>
      <p:sp>
        <p:nvSpPr>
          <p:cNvPr id="1148" name="Google Shape;1148;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49" name="Google Shape;1149;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50" name="Google Shape;1150;p116"/>
          <p:cNvPicPr preferRelativeResize="0"/>
          <p:nvPr/>
        </p:nvPicPr>
        <p:blipFill rotWithShape="1">
          <a:blip r:embed="rId3">
            <a:alphaModFix/>
          </a:blip>
          <a:srcRect b="0" l="0" r="0" t="0"/>
          <a:stretch/>
        </p:blipFill>
        <p:spPr>
          <a:xfrm>
            <a:off x="1302955" y="3177511"/>
            <a:ext cx="3595194" cy="1719441"/>
          </a:xfrm>
          <a:prstGeom prst="rect">
            <a:avLst/>
          </a:prstGeom>
          <a:noFill/>
          <a:ln>
            <a:noFill/>
          </a:ln>
        </p:spPr>
      </p:pic>
      <p:pic>
        <p:nvPicPr>
          <p:cNvPr id="1151" name="Google Shape;1151;p116"/>
          <p:cNvPicPr preferRelativeResize="0"/>
          <p:nvPr/>
        </p:nvPicPr>
        <p:blipFill rotWithShape="1">
          <a:blip r:embed="rId4">
            <a:alphaModFix/>
          </a:blip>
          <a:srcRect b="0" l="0" r="0" t="0"/>
          <a:stretch/>
        </p:blipFill>
        <p:spPr>
          <a:xfrm>
            <a:off x="5102868" y="2722180"/>
            <a:ext cx="6899946" cy="275465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17"/>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Horizontal Dividers</a:t>
            </a:r>
            <a:endParaRPr/>
          </a:p>
        </p:txBody>
      </p:sp>
      <p:sp>
        <p:nvSpPr>
          <p:cNvPr id="1157" name="Google Shape;1157;p117"/>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Add the border-bottom property to &lt;th&gt; and &lt;td&gt; for horizontal dividers:</a:t>
            </a:r>
            <a:endParaRPr/>
          </a:p>
        </p:txBody>
      </p:sp>
      <p:sp>
        <p:nvSpPr>
          <p:cNvPr id="1158" name="Google Shape;1158;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59" name="Google Shape;1159;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60" name="Google Shape;1160;p117"/>
          <p:cNvPicPr preferRelativeResize="0"/>
          <p:nvPr/>
        </p:nvPicPr>
        <p:blipFill rotWithShape="1">
          <a:blip r:embed="rId3">
            <a:alphaModFix/>
          </a:blip>
          <a:srcRect b="0" l="0" r="0" t="0"/>
          <a:stretch/>
        </p:blipFill>
        <p:spPr>
          <a:xfrm>
            <a:off x="1052834" y="3429000"/>
            <a:ext cx="3835400" cy="990600"/>
          </a:xfrm>
          <a:prstGeom prst="rect">
            <a:avLst/>
          </a:prstGeom>
          <a:noFill/>
          <a:ln>
            <a:noFill/>
          </a:ln>
        </p:spPr>
      </p:pic>
      <p:pic>
        <p:nvPicPr>
          <p:cNvPr id="1161" name="Google Shape;1161;p117"/>
          <p:cNvPicPr preferRelativeResize="0"/>
          <p:nvPr/>
        </p:nvPicPr>
        <p:blipFill rotWithShape="1">
          <a:blip r:embed="rId4">
            <a:alphaModFix/>
          </a:blip>
          <a:srcRect b="0" l="0" r="0" t="0"/>
          <a:stretch/>
        </p:blipFill>
        <p:spPr>
          <a:xfrm>
            <a:off x="4888234" y="2722179"/>
            <a:ext cx="7220607" cy="267124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18"/>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Hoverable Table</a:t>
            </a:r>
            <a:endParaRPr/>
          </a:p>
        </p:txBody>
      </p:sp>
      <p:sp>
        <p:nvSpPr>
          <p:cNvPr id="1167" name="Google Shape;1167;p118"/>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Use the :hover selector on &lt;tr&gt; to highlight table rows on mouse over:</a:t>
            </a:r>
            <a:endParaRPr/>
          </a:p>
        </p:txBody>
      </p:sp>
      <p:sp>
        <p:nvSpPr>
          <p:cNvPr id="1168" name="Google Shape;1168;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69" name="Google Shape;1169;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70" name="Google Shape;1170;p118"/>
          <p:cNvPicPr preferRelativeResize="0"/>
          <p:nvPr/>
        </p:nvPicPr>
        <p:blipFill rotWithShape="1">
          <a:blip r:embed="rId3">
            <a:alphaModFix/>
          </a:blip>
          <a:srcRect b="0" l="0" r="0" t="0"/>
          <a:stretch/>
        </p:blipFill>
        <p:spPr>
          <a:xfrm>
            <a:off x="951672" y="3784636"/>
            <a:ext cx="3462673" cy="252596"/>
          </a:xfrm>
          <a:prstGeom prst="rect">
            <a:avLst/>
          </a:prstGeom>
          <a:noFill/>
          <a:ln>
            <a:noFill/>
          </a:ln>
        </p:spPr>
      </p:pic>
      <p:pic>
        <p:nvPicPr>
          <p:cNvPr id="1171" name="Google Shape;1171;p118"/>
          <p:cNvPicPr preferRelativeResize="0"/>
          <p:nvPr/>
        </p:nvPicPr>
        <p:blipFill rotWithShape="1">
          <a:blip r:embed="rId4">
            <a:alphaModFix/>
          </a:blip>
          <a:srcRect b="0" l="0" r="0" t="0"/>
          <a:stretch/>
        </p:blipFill>
        <p:spPr>
          <a:xfrm>
            <a:off x="4849035" y="2469583"/>
            <a:ext cx="7367692" cy="347892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9"/>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Table Style : Stripped Table</a:t>
            </a:r>
            <a:endParaRPr/>
          </a:p>
        </p:txBody>
      </p:sp>
      <p:sp>
        <p:nvSpPr>
          <p:cNvPr id="1177" name="Google Shape;1177;p119"/>
          <p:cNvSpPr txBox="1"/>
          <p:nvPr>
            <p:ph idx="1" type="body"/>
          </p:nvPr>
        </p:nvSpPr>
        <p:spPr>
          <a:xfrm>
            <a:off x="838200" y="1690688"/>
            <a:ext cx="10515600" cy="1031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For zebra-striped tables, use the nth-child() selector and add a background-color to all even (or odd) table rows:</a:t>
            </a:r>
            <a:endParaRPr/>
          </a:p>
        </p:txBody>
      </p:sp>
      <p:sp>
        <p:nvSpPr>
          <p:cNvPr id="1178" name="Google Shape;1178;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79" name="Google Shape;1179;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80" name="Google Shape;1180;p119"/>
          <p:cNvPicPr preferRelativeResize="0"/>
          <p:nvPr/>
        </p:nvPicPr>
        <p:blipFill rotWithShape="1">
          <a:blip r:embed="rId3">
            <a:alphaModFix/>
          </a:blip>
          <a:srcRect b="0" l="0" r="0" t="0"/>
          <a:stretch/>
        </p:blipFill>
        <p:spPr>
          <a:xfrm>
            <a:off x="985345" y="3757668"/>
            <a:ext cx="3986048" cy="279564"/>
          </a:xfrm>
          <a:prstGeom prst="rect">
            <a:avLst/>
          </a:prstGeom>
          <a:noFill/>
          <a:ln>
            <a:noFill/>
          </a:ln>
        </p:spPr>
      </p:pic>
      <p:pic>
        <p:nvPicPr>
          <p:cNvPr id="1181" name="Google Shape;1181;p119"/>
          <p:cNvPicPr preferRelativeResize="0"/>
          <p:nvPr/>
        </p:nvPicPr>
        <p:blipFill rotWithShape="1">
          <a:blip r:embed="rId4">
            <a:alphaModFix/>
          </a:blip>
          <a:srcRect b="0" l="0" r="0" t="0"/>
          <a:stretch/>
        </p:blipFill>
        <p:spPr>
          <a:xfrm>
            <a:off x="4971393" y="2712928"/>
            <a:ext cx="7220607" cy="32897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Text Formatting</a:t>
            </a:r>
            <a:endParaRPr/>
          </a:p>
        </p:txBody>
      </p:sp>
      <p:sp>
        <p:nvSpPr>
          <p:cNvPr id="190" name="Google Shape;190;p12"/>
          <p:cNvSpPr txBox="1"/>
          <p:nvPr>
            <p:ph idx="1" type="body"/>
          </p:nvPr>
        </p:nvSpPr>
        <p:spPr>
          <a:xfrm>
            <a:off x="838200" y="1789113"/>
            <a:ext cx="10515600" cy="98674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contains several elements for defining text with a special meaning.</a:t>
            </a:r>
            <a:endParaRPr/>
          </a:p>
        </p:txBody>
      </p:sp>
      <p:sp>
        <p:nvSpPr>
          <p:cNvPr id="191" name="Google Shape;19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92" name="Google Shape;19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93" name="Google Shape;193;p12"/>
          <p:cNvPicPr preferRelativeResize="0"/>
          <p:nvPr/>
        </p:nvPicPr>
        <p:blipFill rotWithShape="1">
          <a:blip r:embed="rId3">
            <a:alphaModFix/>
          </a:blip>
          <a:srcRect b="0" l="0" r="0" t="0"/>
          <a:stretch/>
        </p:blipFill>
        <p:spPr>
          <a:xfrm>
            <a:off x="838199" y="2874282"/>
            <a:ext cx="7937500" cy="2882900"/>
          </a:xfrm>
          <a:prstGeom prst="rect">
            <a:avLst/>
          </a:prstGeom>
          <a:noFill/>
          <a:ln>
            <a:noFill/>
          </a:ln>
        </p:spPr>
      </p:pic>
      <p:pic>
        <p:nvPicPr>
          <p:cNvPr id="194" name="Google Shape;194;p12"/>
          <p:cNvPicPr preferRelativeResize="0"/>
          <p:nvPr/>
        </p:nvPicPr>
        <p:blipFill rotWithShape="1">
          <a:blip r:embed="rId4">
            <a:alphaModFix/>
          </a:blip>
          <a:srcRect b="0" l="0" r="0" t="0"/>
          <a:stretch/>
        </p:blipFill>
        <p:spPr>
          <a:xfrm>
            <a:off x="8610600" y="3060334"/>
            <a:ext cx="3350985" cy="2082622"/>
          </a:xfrm>
          <a:prstGeom prst="rect">
            <a:avLst/>
          </a:prstGeom>
          <a:noFill/>
          <a:ln>
            <a:noFill/>
          </a:ln>
        </p:spPr>
      </p:pic>
      <p:pic>
        <p:nvPicPr>
          <p:cNvPr id="195" name="Google Shape;195;p12"/>
          <p:cNvPicPr preferRelativeResize="0"/>
          <p:nvPr/>
        </p:nvPicPr>
        <p:blipFill rotWithShape="1">
          <a:blip r:embed="rId5">
            <a:alphaModFix/>
          </a:blip>
          <a:srcRect b="0" l="0" r="0" t="0"/>
          <a:stretch/>
        </p:blipFill>
        <p:spPr>
          <a:xfrm>
            <a:off x="10027542" y="47311"/>
            <a:ext cx="2164458" cy="175900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20"/>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Layout - The z-index Property</a:t>
            </a:r>
            <a:endParaRPr/>
          </a:p>
        </p:txBody>
      </p:sp>
      <p:sp>
        <p:nvSpPr>
          <p:cNvPr id="1187" name="Google Shape;1187;p120"/>
          <p:cNvSpPr txBox="1"/>
          <p:nvPr>
            <p:ph idx="1" type="body"/>
          </p:nvPr>
        </p:nvSpPr>
        <p:spPr>
          <a:xfrm>
            <a:off x="838200" y="1690687"/>
            <a:ext cx="4564117" cy="46656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When elements are positioned, they can overlap other elements.</a:t>
            </a:r>
            <a:endParaRPr/>
          </a:p>
          <a:p>
            <a:pPr indent="-228600" lvl="0" marL="228600" rtl="0" algn="l">
              <a:lnSpc>
                <a:spcPct val="90000"/>
              </a:lnSpc>
              <a:spcBef>
                <a:spcPts val="1000"/>
              </a:spcBef>
              <a:spcAft>
                <a:spcPts val="0"/>
              </a:spcAft>
              <a:buClr>
                <a:schemeClr val="dk1"/>
              </a:buClr>
              <a:buSzPts val="2800"/>
              <a:buChar char="•"/>
            </a:pPr>
            <a:r>
              <a:rPr lang="en-GB"/>
              <a:t>The z-index property specifies the stack order of an element (which element should be placed in front of, or behind, the others).</a:t>
            </a:r>
            <a:endParaRPr/>
          </a:p>
          <a:p>
            <a:pPr indent="-228600" lvl="0" marL="228600" rtl="0" algn="l">
              <a:lnSpc>
                <a:spcPct val="90000"/>
              </a:lnSpc>
              <a:spcBef>
                <a:spcPts val="1000"/>
              </a:spcBef>
              <a:spcAft>
                <a:spcPts val="0"/>
              </a:spcAft>
              <a:buClr>
                <a:schemeClr val="dk1"/>
              </a:buClr>
              <a:buSzPts val="2800"/>
              <a:buChar char="•"/>
            </a:pPr>
            <a:r>
              <a:rPr lang="en-GB"/>
              <a:t>An element can have a positive or negative stack order:</a:t>
            </a:r>
            <a:br>
              <a:rPr lang="en-GB"/>
            </a:br>
            <a:endParaRPr/>
          </a:p>
        </p:txBody>
      </p:sp>
      <p:sp>
        <p:nvSpPr>
          <p:cNvPr id="1188" name="Google Shape;1188;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89" name="Google Shape;1189;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90" name="Google Shape;1190;p120"/>
          <p:cNvPicPr preferRelativeResize="0"/>
          <p:nvPr/>
        </p:nvPicPr>
        <p:blipFill rotWithShape="1">
          <a:blip r:embed="rId3">
            <a:alphaModFix/>
          </a:blip>
          <a:srcRect b="0" l="0" r="0" t="0"/>
          <a:stretch/>
        </p:blipFill>
        <p:spPr>
          <a:xfrm>
            <a:off x="6096000" y="1679958"/>
            <a:ext cx="6048900" cy="2019683"/>
          </a:xfrm>
          <a:prstGeom prst="rect">
            <a:avLst/>
          </a:prstGeom>
          <a:noFill/>
          <a:ln>
            <a:noFill/>
          </a:ln>
        </p:spPr>
      </p:pic>
      <p:pic>
        <p:nvPicPr>
          <p:cNvPr id="1191" name="Google Shape;1191;p120"/>
          <p:cNvPicPr preferRelativeResize="0"/>
          <p:nvPr/>
        </p:nvPicPr>
        <p:blipFill rotWithShape="1">
          <a:blip r:embed="rId4">
            <a:alphaModFix/>
          </a:blip>
          <a:srcRect b="0" l="0" r="0" t="0"/>
          <a:stretch/>
        </p:blipFill>
        <p:spPr>
          <a:xfrm>
            <a:off x="7313108" y="3828578"/>
            <a:ext cx="3614683" cy="239883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21"/>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Layout – float</a:t>
            </a:r>
            <a:endParaRPr/>
          </a:p>
        </p:txBody>
      </p:sp>
      <p:sp>
        <p:nvSpPr>
          <p:cNvPr id="1197" name="Google Shape;1197;p121"/>
          <p:cNvSpPr txBox="1"/>
          <p:nvPr>
            <p:ph idx="1" type="body"/>
          </p:nvPr>
        </p:nvSpPr>
        <p:spPr>
          <a:xfrm>
            <a:off x="838200" y="1690688"/>
            <a:ext cx="10515600" cy="59005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CSS float property specifies how an element should float.</a:t>
            </a:r>
            <a:endParaRPr/>
          </a:p>
        </p:txBody>
      </p:sp>
      <p:sp>
        <p:nvSpPr>
          <p:cNvPr id="1198" name="Google Shape;1198;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99" name="Google Shape;1199;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00" name="Google Shape;1200;p121"/>
          <p:cNvPicPr preferRelativeResize="0"/>
          <p:nvPr/>
        </p:nvPicPr>
        <p:blipFill rotWithShape="1">
          <a:blip r:embed="rId3">
            <a:alphaModFix/>
          </a:blip>
          <a:srcRect b="0" l="0" r="0" t="0"/>
          <a:stretch/>
        </p:blipFill>
        <p:spPr>
          <a:xfrm>
            <a:off x="838199" y="2429351"/>
            <a:ext cx="10149407" cy="891917"/>
          </a:xfrm>
          <a:prstGeom prst="rect">
            <a:avLst/>
          </a:prstGeom>
          <a:noFill/>
          <a:ln>
            <a:noFill/>
          </a:ln>
        </p:spPr>
      </p:pic>
      <p:sp>
        <p:nvSpPr>
          <p:cNvPr id="1201" name="Google Shape;1201;p121"/>
          <p:cNvSpPr txBox="1"/>
          <p:nvPr/>
        </p:nvSpPr>
        <p:spPr>
          <a:xfrm>
            <a:off x="838199" y="3597652"/>
            <a:ext cx="9987456"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rgbClr val="2F5496"/>
                </a:solidFill>
                <a:latin typeface="Calibri"/>
                <a:ea typeface="Calibri"/>
                <a:cs typeface="Calibri"/>
                <a:sym typeface="Calibri"/>
              </a:rPr>
              <a:t>Float Property: </a:t>
            </a:r>
            <a:endParaRPr/>
          </a:p>
          <a:p>
            <a:pPr indent="-285750" lvl="1" marL="742950" marR="0" rtl="0" algn="l">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Left - The element floats to the left of its container.</a:t>
            </a:r>
            <a:endParaRPr b="0" i="0" sz="20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Right - The element floats to the right of its container.</a:t>
            </a:r>
            <a:endParaRPr b="0" i="0" sz="20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None - The element does not float (will be displayed just where it occurs in the text).</a:t>
            </a:r>
            <a:endParaRPr b="0" i="0" sz="20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Inherit - The element inherits the float value of its parent.</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2"/>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Example – float: right</a:t>
            </a:r>
            <a:endParaRPr/>
          </a:p>
        </p:txBody>
      </p:sp>
      <p:sp>
        <p:nvSpPr>
          <p:cNvPr id="1207" name="Google Shape;1207;p122"/>
          <p:cNvSpPr txBox="1"/>
          <p:nvPr>
            <p:ph idx="1" type="body"/>
          </p:nvPr>
        </p:nvSpPr>
        <p:spPr>
          <a:xfrm>
            <a:off x="838200" y="1690688"/>
            <a:ext cx="10515600" cy="9999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following example specifies that an image should float to the </a:t>
            </a:r>
            <a:r>
              <a:rPr b="1" lang="en-GB"/>
              <a:t>right</a:t>
            </a:r>
            <a:r>
              <a:rPr lang="en-GB"/>
              <a:t> in a text:</a:t>
            </a:r>
            <a:endParaRPr/>
          </a:p>
        </p:txBody>
      </p:sp>
      <p:sp>
        <p:nvSpPr>
          <p:cNvPr id="1208" name="Google Shape;1208;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09" name="Google Shape;1209;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10" name="Google Shape;1210;p122"/>
          <p:cNvPicPr preferRelativeResize="0"/>
          <p:nvPr/>
        </p:nvPicPr>
        <p:blipFill rotWithShape="1">
          <a:blip r:embed="rId3">
            <a:alphaModFix/>
          </a:blip>
          <a:srcRect b="0" l="0" r="0" t="0"/>
          <a:stretch/>
        </p:blipFill>
        <p:spPr>
          <a:xfrm>
            <a:off x="863035" y="2576497"/>
            <a:ext cx="10099255" cy="2532599"/>
          </a:xfrm>
          <a:prstGeom prst="rect">
            <a:avLst/>
          </a:prstGeom>
          <a:noFill/>
          <a:ln>
            <a:noFill/>
          </a:ln>
        </p:spPr>
      </p:pic>
      <p:pic>
        <p:nvPicPr>
          <p:cNvPr id="1211" name="Google Shape;1211;p122"/>
          <p:cNvPicPr preferRelativeResize="0"/>
          <p:nvPr/>
        </p:nvPicPr>
        <p:blipFill rotWithShape="1">
          <a:blip r:embed="rId4">
            <a:alphaModFix/>
          </a:blip>
          <a:srcRect b="0" l="0" r="0" t="0"/>
          <a:stretch/>
        </p:blipFill>
        <p:spPr>
          <a:xfrm>
            <a:off x="863034" y="5167311"/>
            <a:ext cx="2353131" cy="114560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23"/>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Example – float: left</a:t>
            </a:r>
            <a:endParaRPr/>
          </a:p>
        </p:txBody>
      </p:sp>
      <p:sp>
        <p:nvSpPr>
          <p:cNvPr id="1217" name="Google Shape;1217;p123"/>
          <p:cNvSpPr txBox="1"/>
          <p:nvPr>
            <p:ph idx="1" type="body"/>
          </p:nvPr>
        </p:nvSpPr>
        <p:spPr>
          <a:xfrm>
            <a:off x="838200" y="1690688"/>
            <a:ext cx="10515600" cy="9999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following example specifies that an image should float to the </a:t>
            </a:r>
            <a:r>
              <a:rPr b="1" lang="en-GB"/>
              <a:t>left</a:t>
            </a:r>
            <a:r>
              <a:rPr lang="en-GB"/>
              <a:t> in a text:</a:t>
            </a:r>
            <a:endParaRPr/>
          </a:p>
        </p:txBody>
      </p:sp>
      <p:sp>
        <p:nvSpPr>
          <p:cNvPr id="1218" name="Google Shape;1218;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19" name="Google Shape;1219;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20" name="Google Shape;1220;p123"/>
          <p:cNvPicPr preferRelativeResize="0"/>
          <p:nvPr/>
        </p:nvPicPr>
        <p:blipFill rotWithShape="1">
          <a:blip r:embed="rId3">
            <a:alphaModFix/>
          </a:blip>
          <a:srcRect b="0" l="0" r="0" t="0"/>
          <a:stretch/>
        </p:blipFill>
        <p:spPr>
          <a:xfrm>
            <a:off x="863034" y="2672255"/>
            <a:ext cx="9983642" cy="2433771"/>
          </a:xfrm>
          <a:prstGeom prst="rect">
            <a:avLst/>
          </a:prstGeom>
          <a:noFill/>
          <a:ln>
            <a:noFill/>
          </a:ln>
        </p:spPr>
      </p:pic>
      <p:pic>
        <p:nvPicPr>
          <p:cNvPr id="1221" name="Google Shape;1221;p123"/>
          <p:cNvPicPr preferRelativeResize="0"/>
          <p:nvPr/>
        </p:nvPicPr>
        <p:blipFill rotWithShape="1">
          <a:blip r:embed="rId4">
            <a:alphaModFix/>
          </a:blip>
          <a:srcRect b="0" l="0" r="0" t="0"/>
          <a:stretch/>
        </p:blipFill>
        <p:spPr>
          <a:xfrm>
            <a:off x="863034" y="5106026"/>
            <a:ext cx="2483283" cy="12503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24"/>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Opacity</a:t>
            </a:r>
            <a:endParaRPr/>
          </a:p>
        </p:txBody>
      </p:sp>
      <p:sp>
        <p:nvSpPr>
          <p:cNvPr id="1227" name="Google Shape;1227;p124"/>
          <p:cNvSpPr txBox="1"/>
          <p:nvPr>
            <p:ph idx="1" type="body"/>
          </p:nvPr>
        </p:nvSpPr>
        <p:spPr>
          <a:xfrm>
            <a:off x="838200" y="1690688"/>
            <a:ext cx="10515600" cy="173831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opacity property specifies the opacity/transparency of an element.</a:t>
            </a:r>
            <a:endParaRPr/>
          </a:p>
          <a:p>
            <a:pPr indent="-228600" lvl="0" marL="228600" rtl="0" algn="l">
              <a:lnSpc>
                <a:spcPct val="90000"/>
              </a:lnSpc>
              <a:spcBef>
                <a:spcPts val="1000"/>
              </a:spcBef>
              <a:spcAft>
                <a:spcPts val="0"/>
              </a:spcAft>
              <a:buClr>
                <a:schemeClr val="dk1"/>
              </a:buClr>
              <a:buSzPts val="2800"/>
              <a:buChar char="•"/>
            </a:pPr>
            <a:r>
              <a:rPr lang="en-GB"/>
              <a:t>The opacity property can take a value from 0.0 - 1.0. The lower value, the more transparent:</a:t>
            </a:r>
            <a:endParaRPr/>
          </a:p>
        </p:txBody>
      </p:sp>
      <p:sp>
        <p:nvSpPr>
          <p:cNvPr id="1228" name="Google Shape;1228;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29" name="Google Shape;1229;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30" name="Google Shape;1230;p124"/>
          <p:cNvPicPr preferRelativeResize="0"/>
          <p:nvPr/>
        </p:nvPicPr>
        <p:blipFill rotWithShape="1">
          <a:blip r:embed="rId3">
            <a:alphaModFix/>
          </a:blip>
          <a:srcRect b="0" l="0" r="0" t="0"/>
          <a:stretch/>
        </p:blipFill>
        <p:spPr>
          <a:xfrm>
            <a:off x="3163614" y="3580623"/>
            <a:ext cx="9028386" cy="2624104"/>
          </a:xfrm>
          <a:prstGeom prst="rect">
            <a:avLst/>
          </a:prstGeom>
          <a:noFill/>
          <a:ln>
            <a:noFill/>
          </a:ln>
        </p:spPr>
      </p:pic>
      <p:pic>
        <p:nvPicPr>
          <p:cNvPr id="1231" name="Google Shape;1231;p124"/>
          <p:cNvPicPr preferRelativeResize="0"/>
          <p:nvPr/>
        </p:nvPicPr>
        <p:blipFill rotWithShape="1">
          <a:blip r:embed="rId4">
            <a:alphaModFix/>
          </a:blip>
          <a:srcRect b="0" l="0" r="0" t="3384"/>
          <a:stretch/>
        </p:blipFill>
        <p:spPr>
          <a:xfrm>
            <a:off x="838200" y="4151585"/>
            <a:ext cx="2335568" cy="115683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25"/>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Navigation Bars</a:t>
            </a:r>
            <a:endParaRPr/>
          </a:p>
        </p:txBody>
      </p:sp>
      <p:sp>
        <p:nvSpPr>
          <p:cNvPr id="1237" name="Google Shape;1237;p125"/>
          <p:cNvSpPr txBox="1"/>
          <p:nvPr>
            <p:ph idx="1" type="body"/>
          </p:nvPr>
        </p:nvSpPr>
        <p:spPr>
          <a:xfrm>
            <a:off x="838200" y="1690688"/>
            <a:ext cx="10515600" cy="243987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A navigation bar needs standard HTML as a base.</a:t>
            </a:r>
            <a:endParaRPr/>
          </a:p>
          <a:p>
            <a:pPr indent="-228600" lvl="0" marL="228600" rtl="0" algn="l">
              <a:lnSpc>
                <a:spcPct val="90000"/>
              </a:lnSpc>
              <a:spcBef>
                <a:spcPts val="1000"/>
              </a:spcBef>
              <a:spcAft>
                <a:spcPts val="0"/>
              </a:spcAft>
              <a:buClr>
                <a:schemeClr val="dk1"/>
              </a:buClr>
              <a:buSzPts val="2800"/>
              <a:buChar char="•"/>
            </a:pPr>
            <a:r>
              <a:rPr lang="en-GB"/>
              <a:t>In our examples we will build the navigation bar from a standard HTML list.</a:t>
            </a:r>
            <a:endParaRPr/>
          </a:p>
          <a:p>
            <a:pPr indent="-228600" lvl="0" marL="228600" rtl="0" algn="l">
              <a:lnSpc>
                <a:spcPct val="90000"/>
              </a:lnSpc>
              <a:spcBef>
                <a:spcPts val="1000"/>
              </a:spcBef>
              <a:spcAft>
                <a:spcPts val="0"/>
              </a:spcAft>
              <a:buClr>
                <a:schemeClr val="dk1"/>
              </a:buClr>
              <a:buSzPts val="2800"/>
              <a:buChar char="•"/>
            </a:pPr>
            <a:r>
              <a:rPr lang="en-GB"/>
              <a:t>A navigation bar is basically a list of links, so using the &lt;ul&gt; and &lt;li&gt; elements makes perfect sense:</a:t>
            </a:r>
            <a:endParaRPr/>
          </a:p>
        </p:txBody>
      </p:sp>
      <p:sp>
        <p:nvSpPr>
          <p:cNvPr id="1238" name="Google Shape;1238;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39" name="Google Shape;1239;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40" name="Google Shape;1240;p125"/>
          <p:cNvPicPr preferRelativeResize="0"/>
          <p:nvPr/>
        </p:nvPicPr>
        <p:blipFill rotWithShape="1">
          <a:blip r:embed="rId3">
            <a:alphaModFix/>
          </a:blip>
          <a:srcRect b="0" l="0" r="0" t="0"/>
          <a:stretch/>
        </p:blipFill>
        <p:spPr>
          <a:xfrm>
            <a:off x="4540469" y="4130566"/>
            <a:ext cx="7591357" cy="1788499"/>
          </a:xfrm>
          <a:prstGeom prst="rect">
            <a:avLst/>
          </a:prstGeom>
          <a:noFill/>
          <a:ln>
            <a:noFill/>
          </a:ln>
        </p:spPr>
      </p:pic>
      <p:pic>
        <p:nvPicPr>
          <p:cNvPr id="1241" name="Google Shape;1241;p125"/>
          <p:cNvPicPr preferRelativeResize="0"/>
          <p:nvPr/>
        </p:nvPicPr>
        <p:blipFill rotWithShape="1">
          <a:blip r:embed="rId4">
            <a:alphaModFix/>
          </a:blip>
          <a:srcRect b="0" l="0" r="0" t="0"/>
          <a:stretch/>
        </p:blipFill>
        <p:spPr>
          <a:xfrm>
            <a:off x="862546" y="4563145"/>
            <a:ext cx="3677923" cy="120833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6"/>
          <p:cNvSpPr txBox="1"/>
          <p:nvPr>
            <p:ph type="title"/>
          </p:nvPr>
        </p:nvSpPr>
        <p:spPr>
          <a:xfrm>
            <a:off x="838200" y="3756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CSS Dropdowns</a:t>
            </a:r>
            <a:endParaRPr/>
          </a:p>
        </p:txBody>
      </p:sp>
      <p:sp>
        <p:nvSpPr>
          <p:cNvPr id="1247" name="Google Shape;1247;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48" name="Google Shape;1248;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49" name="Google Shape;1249;p126"/>
          <p:cNvPicPr preferRelativeResize="0"/>
          <p:nvPr/>
        </p:nvPicPr>
        <p:blipFill rotWithShape="1">
          <a:blip r:embed="rId3">
            <a:alphaModFix/>
          </a:blip>
          <a:srcRect b="0" l="0" r="0" t="0"/>
          <a:stretch/>
        </p:blipFill>
        <p:spPr>
          <a:xfrm>
            <a:off x="9220200" y="1456339"/>
            <a:ext cx="2133600" cy="1485900"/>
          </a:xfrm>
          <a:prstGeom prst="rect">
            <a:avLst/>
          </a:prstGeom>
          <a:noFill/>
          <a:ln>
            <a:noFill/>
          </a:ln>
        </p:spPr>
      </p:pic>
      <p:pic>
        <p:nvPicPr>
          <p:cNvPr id="1250" name="Google Shape;1250;p126"/>
          <p:cNvPicPr preferRelativeResize="0"/>
          <p:nvPr/>
        </p:nvPicPr>
        <p:blipFill rotWithShape="1">
          <a:blip r:embed="rId4">
            <a:alphaModFix/>
          </a:blip>
          <a:srcRect b="0" l="0" r="0" t="0"/>
          <a:stretch/>
        </p:blipFill>
        <p:spPr>
          <a:xfrm>
            <a:off x="9309100" y="3417394"/>
            <a:ext cx="2044700" cy="2463800"/>
          </a:xfrm>
          <a:prstGeom prst="rect">
            <a:avLst/>
          </a:prstGeom>
          <a:noFill/>
          <a:ln>
            <a:noFill/>
          </a:ln>
        </p:spPr>
      </p:pic>
      <p:pic>
        <p:nvPicPr>
          <p:cNvPr id="1251" name="Google Shape;1251;p126"/>
          <p:cNvPicPr preferRelativeResize="0"/>
          <p:nvPr/>
        </p:nvPicPr>
        <p:blipFill rotWithShape="1">
          <a:blip r:embed="rId5">
            <a:alphaModFix/>
          </a:blip>
          <a:srcRect b="0" l="0" r="0" t="0"/>
          <a:stretch/>
        </p:blipFill>
        <p:spPr>
          <a:xfrm>
            <a:off x="4783739" y="1456339"/>
            <a:ext cx="4228195" cy="4424855"/>
          </a:xfrm>
          <a:prstGeom prst="rect">
            <a:avLst/>
          </a:prstGeom>
          <a:noFill/>
          <a:ln>
            <a:noFill/>
          </a:ln>
        </p:spPr>
      </p:pic>
      <p:pic>
        <p:nvPicPr>
          <p:cNvPr id="1252" name="Google Shape;1252;p126"/>
          <p:cNvPicPr preferRelativeResize="0"/>
          <p:nvPr/>
        </p:nvPicPr>
        <p:blipFill rotWithShape="1">
          <a:blip r:embed="rId6">
            <a:alphaModFix/>
          </a:blip>
          <a:srcRect b="0" l="0" r="0" t="0"/>
          <a:stretch/>
        </p:blipFill>
        <p:spPr>
          <a:xfrm>
            <a:off x="838200" y="1341300"/>
            <a:ext cx="3737273" cy="512926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Reference</a:t>
            </a:r>
            <a:endParaRPr/>
          </a:p>
        </p:txBody>
      </p:sp>
      <p:sp>
        <p:nvSpPr>
          <p:cNvPr id="1258" name="Google Shape;1258;p1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https://www.w3schools.com/</a:t>
            </a:r>
            <a:endParaRPr/>
          </a:p>
        </p:txBody>
      </p:sp>
      <p:sp>
        <p:nvSpPr>
          <p:cNvPr id="1259" name="Google Shape;1259;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60" name="Google Shape;1260;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28"/>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5496"/>
              </a:buClr>
              <a:buSzPts val="4400"/>
              <a:buFont typeface="Calibri"/>
              <a:buNone/>
            </a:pPr>
            <a:r>
              <a:rPr lang="en-GB">
                <a:solidFill>
                  <a:srgbClr val="2F5496"/>
                </a:solidFill>
              </a:rPr>
              <a:t>Thank You!!!</a:t>
            </a:r>
            <a:endParaRPr/>
          </a:p>
        </p:txBody>
      </p:sp>
      <p:sp>
        <p:nvSpPr>
          <p:cNvPr id="1266" name="Google Shape;1266;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67" name="Google Shape;1267;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Paragraphs</a:t>
            </a:r>
            <a:endParaRPr/>
          </a:p>
        </p:txBody>
      </p:sp>
      <p:sp>
        <p:nvSpPr>
          <p:cNvPr id="201" name="Google Shape;201;p13"/>
          <p:cNvSpPr txBox="1"/>
          <p:nvPr>
            <p:ph idx="1" type="body"/>
          </p:nvPr>
        </p:nvSpPr>
        <p:spPr>
          <a:xfrm>
            <a:off x="838200" y="1789113"/>
            <a:ext cx="10515600" cy="84523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paragraphs are defined with the &lt;p&gt; tag:</a:t>
            </a:r>
            <a:endParaRPr/>
          </a:p>
        </p:txBody>
      </p:sp>
      <p:pic>
        <p:nvPicPr>
          <p:cNvPr id="202" name="Google Shape;202;p13"/>
          <p:cNvPicPr preferRelativeResize="0"/>
          <p:nvPr/>
        </p:nvPicPr>
        <p:blipFill rotWithShape="1">
          <a:blip r:embed="rId3">
            <a:alphaModFix/>
          </a:blip>
          <a:srcRect b="0" l="0" r="0" t="0"/>
          <a:stretch/>
        </p:blipFill>
        <p:spPr>
          <a:xfrm>
            <a:off x="1013277" y="2732767"/>
            <a:ext cx="4886779" cy="2790243"/>
          </a:xfrm>
          <a:prstGeom prst="rect">
            <a:avLst/>
          </a:prstGeom>
          <a:noFill/>
          <a:ln>
            <a:noFill/>
          </a:ln>
        </p:spPr>
      </p:pic>
      <p:pic>
        <p:nvPicPr>
          <p:cNvPr id="203" name="Google Shape;203;p13"/>
          <p:cNvPicPr preferRelativeResize="0"/>
          <p:nvPr/>
        </p:nvPicPr>
        <p:blipFill rotWithShape="1">
          <a:blip r:embed="rId4">
            <a:alphaModFix/>
          </a:blip>
          <a:srcRect b="0" l="0" r="0" t="0"/>
          <a:stretch/>
        </p:blipFill>
        <p:spPr>
          <a:xfrm>
            <a:off x="6771161" y="3046185"/>
            <a:ext cx="4582639" cy="1863271"/>
          </a:xfrm>
          <a:prstGeom prst="rect">
            <a:avLst/>
          </a:prstGeom>
          <a:noFill/>
          <a:ln>
            <a:noFill/>
          </a:ln>
        </p:spPr>
      </p:pic>
      <p:sp>
        <p:nvSpPr>
          <p:cNvPr id="204" name="Google Shape;20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05" name="Google Shape;20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Empty HTML Elements</a:t>
            </a:r>
            <a:endParaRPr/>
          </a:p>
        </p:txBody>
      </p:sp>
      <p:sp>
        <p:nvSpPr>
          <p:cNvPr id="211" name="Google Shape;211;p14"/>
          <p:cNvSpPr txBox="1"/>
          <p:nvPr>
            <p:ph idx="1" type="body"/>
          </p:nvPr>
        </p:nvSpPr>
        <p:spPr>
          <a:xfrm>
            <a:off x="838200" y="1789113"/>
            <a:ext cx="10515600" cy="186327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elements with no content are called empty elements.</a:t>
            </a:r>
            <a:endParaRPr/>
          </a:p>
          <a:p>
            <a:pPr indent="-228600" lvl="0" marL="228600" rtl="0" algn="l">
              <a:lnSpc>
                <a:spcPct val="100000"/>
              </a:lnSpc>
              <a:spcBef>
                <a:spcPts val="1000"/>
              </a:spcBef>
              <a:spcAft>
                <a:spcPts val="0"/>
              </a:spcAft>
              <a:buClr>
                <a:schemeClr val="dk1"/>
              </a:buClr>
              <a:buSzPts val="2800"/>
              <a:buChar char="•"/>
            </a:pPr>
            <a:r>
              <a:rPr lang="en-GB"/>
              <a:t>The &lt;br&gt; tag defines a line break, and is an empty element without a closing tag:</a:t>
            </a:r>
            <a:endParaRPr/>
          </a:p>
        </p:txBody>
      </p:sp>
      <p:pic>
        <p:nvPicPr>
          <p:cNvPr id="212" name="Google Shape;212;p14"/>
          <p:cNvPicPr preferRelativeResize="0"/>
          <p:nvPr/>
        </p:nvPicPr>
        <p:blipFill rotWithShape="1">
          <a:blip r:embed="rId3">
            <a:alphaModFix/>
          </a:blip>
          <a:srcRect b="0" l="0" r="0" t="0"/>
          <a:stretch/>
        </p:blipFill>
        <p:spPr>
          <a:xfrm>
            <a:off x="1088571" y="3750808"/>
            <a:ext cx="5969000" cy="2044700"/>
          </a:xfrm>
          <a:prstGeom prst="rect">
            <a:avLst/>
          </a:prstGeom>
          <a:noFill/>
          <a:ln>
            <a:noFill/>
          </a:ln>
        </p:spPr>
      </p:pic>
      <p:pic>
        <p:nvPicPr>
          <p:cNvPr id="213" name="Google Shape;213;p14"/>
          <p:cNvPicPr preferRelativeResize="0"/>
          <p:nvPr/>
        </p:nvPicPr>
        <p:blipFill rotWithShape="1">
          <a:blip r:embed="rId4">
            <a:alphaModFix/>
          </a:blip>
          <a:srcRect b="0" l="0" r="0" t="0"/>
          <a:stretch/>
        </p:blipFill>
        <p:spPr>
          <a:xfrm>
            <a:off x="7626349" y="3851501"/>
            <a:ext cx="4341065" cy="1454150"/>
          </a:xfrm>
          <a:prstGeom prst="rect">
            <a:avLst/>
          </a:prstGeom>
          <a:noFill/>
          <a:ln>
            <a:noFill/>
          </a:ln>
        </p:spPr>
      </p:pic>
      <p:sp>
        <p:nvSpPr>
          <p:cNvPr id="214" name="Google Shape;2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15" name="Google Shape;21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Links</a:t>
            </a:r>
            <a:endParaRPr/>
          </a:p>
        </p:txBody>
      </p:sp>
      <p:sp>
        <p:nvSpPr>
          <p:cNvPr id="221" name="Google Shape;221;p15"/>
          <p:cNvSpPr txBox="1"/>
          <p:nvPr>
            <p:ph idx="1" type="body"/>
          </p:nvPr>
        </p:nvSpPr>
        <p:spPr>
          <a:xfrm>
            <a:off x="838200" y="1546110"/>
            <a:ext cx="10515600" cy="257605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links are defined with the &lt;a&gt; tag:</a:t>
            </a:r>
            <a:endParaRPr/>
          </a:p>
          <a:p>
            <a:pPr indent="-228600" lvl="0" marL="228600" rtl="0" algn="l">
              <a:lnSpc>
                <a:spcPct val="100000"/>
              </a:lnSpc>
              <a:spcBef>
                <a:spcPts val="1000"/>
              </a:spcBef>
              <a:spcAft>
                <a:spcPts val="0"/>
              </a:spcAft>
              <a:buClr>
                <a:schemeClr val="dk1"/>
              </a:buClr>
              <a:buSzPts val="2800"/>
              <a:buChar char="•"/>
            </a:pPr>
            <a:r>
              <a:rPr lang="en-GB"/>
              <a:t>The link's destination is specified in the href attribute. </a:t>
            </a:r>
            <a:endParaRPr/>
          </a:p>
          <a:p>
            <a:pPr indent="-228600" lvl="0" marL="228600" rtl="0" algn="l">
              <a:lnSpc>
                <a:spcPct val="100000"/>
              </a:lnSpc>
              <a:spcBef>
                <a:spcPts val="1000"/>
              </a:spcBef>
              <a:spcAft>
                <a:spcPts val="0"/>
              </a:spcAft>
              <a:buClr>
                <a:schemeClr val="dk1"/>
              </a:buClr>
              <a:buSzPts val="2800"/>
              <a:buChar char="•"/>
            </a:pPr>
            <a:r>
              <a:rPr lang="en-GB"/>
              <a:t>Attributes are used to provide additional information about HTML elements.</a:t>
            </a:r>
            <a:endParaRPr/>
          </a:p>
          <a:p>
            <a:pPr indent="-228600" lvl="0" marL="228600" rtl="0" algn="l">
              <a:lnSpc>
                <a:spcPct val="100000"/>
              </a:lnSpc>
              <a:spcBef>
                <a:spcPts val="1000"/>
              </a:spcBef>
              <a:spcAft>
                <a:spcPts val="0"/>
              </a:spcAft>
              <a:buClr>
                <a:schemeClr val="dk1"/>
              </a:buClr>
              <a:buSzPts val="2800"/>
              <a:buChar char="•"/>
            </a:pPr>
            <a:r>
              <a:rPr lang="en-GB"/>
              <a:t>You will learn more about attributes later.</a:t>
            </a:r>
            <a:br>
              <a:rPr lang="en-GB"/>
            </a:br>
            <a:endParaRPr/>
          </a:p>
        </p:txBody>
      </p:sp>
      <p:pic>
        <p:nvPicPr>
          <p:cNvPr id="222" name="Google Shape;222;p15"/>
          <p:cNvPicPr preferRelativeResize="0"/>
          <p:nvPr/>
        </p:nvPicPr>
        <p:blipFill rotWithShape="1">
          <a:blip r:embed="rId3">
            <a:alphaModFix/>
          </a:blip>
          <a:srcRect b="0" l="0" r="0" t="0"/>
          <a:stretch/>
        </p:blipFill>
        <p:spPr>
          <a:xfrm>
            <a:off x="972457" y="4246312"/>
            <a:ext cx="5123543" cy="2131394"/>
          </a:xfrm>
          <a:prstGeom prst="rect">
            <a:avLst/>
          </a:prstGeom>
          <a:noFill/>
          <a:ln>
            <a:noFill/>
          </a:ln>
        </p:spPr>
      </p:pic>
      <p:pic>
        <p:nvPicPr>
          <p:cNvPr id="223" name="Google Shape;223;p15"/>
          <p:cNvPicPr preferRelativeResize="0"/>
          <p:nvPr/>
        </p:nvPicPr>
        <p:blipFill rotWithShape="1">
          <a:blip r:embed="rId4">
            <a:alphaModFix/>
          </a:blip>
          <a:srcRect b="0" l="0" r="0" t="0"/>
          <a:stretch/>
        </p:blipFill>
        <p:spPr>
          <a:xfrm>
            <a:off x="6934200" y="4543540"/>
            <a:ext cx="3352800" cy="1536700"/>
          </a:xfrm>
          <a:prstGeom prst="rect">
            <a:avLst/>
          </a:prstGeom>
          <a:noFill/>
          <a:ln>
            <a:noFill/>
          </a:ln>
        </p:spPr>
      </p:pic>
      <p:sp>
        <p:nvSpPr>
          <p:cNvPr id="224" name="Google Shape;22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25" name="Google Shape;22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Images</a:t>
            </a:r>
            <a:endParaRPr/>
          </a:p>
        </p:txBody>
      </p:sp>
      <p:sp>
        <p:nvSpPr>
          <p:cNvPr id="231" name="Google Shape;231;p16"/>
          <p:cNvSpPr txBox="1"/>
          <p:nvPr>
            <p:ph idx="1" type="body"/>
          </p:nvPr>
        </p:nvSpPr>
        <p:spPr>
          <a:xfrm>
            <a:off x="838200" y="1789113"/>
            <a:ext cx="10515600" cy="143305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images are defined with the &lt;img&gt; tag.</a:t>
            </a:r>
            <a:endParaRPr/>
          </a:p>
          <a:p>
            <a:pPr indent="-228600" lvl="0" marL="228600" rtl="0" algn="l">
              <a:lnSpc>
                <a:spcPct val="100000"/>
              </a:lnSpc>
              <a:spcBef>
                <a:spcPts val="1000"/>
              </a:spcBef>
              <a:spcAft>
                <a:spcPts val="0"/>
              </a:spcAft>
              <a:buClr>
                <a:schemeClr val="dk1"/>
              </a:buClr>
              <a:buSzPts val="2800"/>
              <a:buChar char="•"/>
            </a:pPr>
            <a:r>
              <a:rPr lang="en-GB"/>
              <a:t>The source file (src), alternative text (alt), width, and height are provided as attributes:</a:t>
            </a:r>
            <a:endParaRPr/>
          </a:p>
        </p:txBody>
      </p:sp>
      <p:pic>
        <p:nvPicPr>
          <p:cNvPr id="232" name="Google Shape;232;p16"/>
          <p:cNvPicPr preferRelativeResize="0"/>
          <p:nvPr/>
        </p:nvPicPr>
        <p:blipFill rotWithShape="1">
          <a:blip r:embed="rId3">
            <a:alphaModFix/>
          </a:blip>
          <a:srcRect b="0" l="0" r="0" t="0"/>
          <a:stretch/>
        </p:blipFill>
        <p:spPr>
          <a:xfrm>
            <a:off x="1199431" y="3635830"/>
            <a:ext cx="6348665" cy="2122713"/>
          </a:xfrm>
          <a:prstGeom prst="rect">
            <a:avLst/>
          </a:prstGeom>
          <a:noFill/>
          <a:ln>
            <a:noFill/>
          </a:ln>
        </p:spPr>
      </p:pic>
      <p:pic>
        <p:nvPicPr>
          <p:cNvPr id="233" name="Google Shape;233;p16"/>
          <p:cNvPicPr preferRelativeResize="0"/>
          <p:nvPr/>
        </p:nvPicPr>
        <p:blipFill rotWithShape="1">
          <a:blip r:embed="rId4">
            <a:alphaModFix/>
          </a:blip>
          <a:srcRect b="0" l="0" r="0" t="0"/>
          <a:stretch/>
        </p:blipFill>
        <p:spPr>
          <a:xfrm>
            <a:off x="7818237" y="3429000"/>
            <a:ext cx="3425325" cy="2394402"/>
          </a:xfrm>
          <a:prstGeom prst="rect">
            <a:avLst/>
          </a:prstGeom>
          <a:noFill/>
          <a:ln>
            <a:noFill/>
          </a:ln>
        </p:spPr>
      </p:pic>
      <p:sp>
        <p:nvSpPr>
          <p:cNvPr id="234" name="Google Shape;23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35" name="Google Shape;2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Attributes</a:t>
            </a:r>
            <a:endParaRPr/>
          </a:p>
        </p:txBody>
      </p:sp>
      <p:sp>
        <p:nvSpPr>
          <p:cNvPr id="241" name="Google Shape;241;p17"/>
          <p:cNvSpPr txBox="1"/>
          <p:nvPr>
            <p:ph idx="1" type="body"/>
          </p:nvPr>
        </p:nvSpPr>
        <p:spPr>
          <a:xfrm>
            <a:off x="838200" y="1789113"/>
            <a:ext cx="10515600" cy="6601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GB"/>
              <a:t>HTML attributes provide additional information about HTML elements.</a:t>
            </a:r>
            <a:endParaRPr/>
          </a:p>
        </p:txBody>
      </p:sp>
      <p:sp>
        <p:nvSpPr>
          <p:cNvPr id="242" name="Google Shape;242;p17"/>
          <p:cNvSpPr txBox="1"/>
          <p:nvPr/>
        </p:nvSpPr>
        <p:spPr>
          <a:xfrm>
            <a:off x="838200" y="2649085"/>
            <a:ext cx="10515600" cy="16398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All HTML elements can have </a:t>
            </a:r>
            <a:r>
              <a:rPr b="1" lang="en-GB" sz="2800">
                <a:solidFill>
                  <a:schemeClr val="dk1"/>
                </a:solidFill>
                <a:latin typeface="Calibri"/>
                <a:ea typeface="Calibri"/>
                <a:cs typeface="Calibri"/>
                <a:sym typeface="Calibri"/>
              </a:rPr>
              <a:t>attributes</a:t>
            </a:r>
            <a:endParaRPr sz="2800">
              <a:solidFill>
                <a:schemeClr val="dk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Attributes are always specified in </a:t>
            </a:r>
            <a:r>
              <a:rPr b="1" lang="en-GB" sz="2800">
                <a:solidFill>
                  <a:schemeClr val="dk1"/>
                </a:solidFill>
                <a:latin typeface="Calibri"/>
                <a:ea typeface="Calibri"/>
                <a:cs typeface="Calibri"/>
                <a:sym typeface="Calibri"/>
              </a:rPr>
              <a:t>the start tag</a:t>
            </a:r>
            <a:endParaRPr sz="2800">
              <a:solidFill>
                <a:schemeClr val="dk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Attributes usually come in name/value pairs like: </a:t>
            </a:r>
            <a:r>
              <a:rPr b="1" lang="en-GB" sz="2800">
                <a:solidFill>
                  <a:schemeClr val="dk1"/>
                </a:solidFill>
                <a:latin typeface="Calibri"/>
                <a:ea typeface="Calibri"/>
                <a:cs typeface="Calibri"/>
                <a:sym typeface="Calibri"/>
              </a:rPr>
              <a:t>name="value"</a:t>
            </a:r>
            <a:br>
              <a:rPr lang="en-GB"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p:txBody>
      </p:sp>
      <p:sp>
        <p:nvSpPr>
          <p:cNvPr id="243" name="Google Shape;24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44" name="Google Shape;2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href Attribute</a:t>
            </a:r>
            <a:endParaRPr/>
          </a:p>
        </p:txBody>
      </p:sp>
      <p:sp>
        <p:nvSpPr>
          <p:cNvPr id="250" name="Google Shape;250;p18"/>
          <p:cNvSpPr txBox="1"/>
          <p:nvPr>
            <p:ph idx="1" type="body"/>
          </p:nvPr>
        </p:nvSpPr>
        <p:spPr>
          <a:xfrm>
            <a:off x="838200" y="2184400"/>
            <a:ext cx="10515600" cy="10411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GB"/>
              <a:t>The &lt;a&gt; tag defines a hyperlink. The href attribute specifies the URL of the page the link goes to:</a:t>
            </a:r>
            <a:endParaRPr/>
          </a:p>
        </p:txBody>
      </p:sp>
      <p:sp>
        <p:nvSpPr>
          <p:cNvPr id="251" name="Google Shape;251;p18"/>
          <p:cNvSpPr txBox="1"/>
          <p:nvPr/>
        </p:nvSpPr>
        <p:spPr>
          <a:xfrm>
            <a:off x="1807028" y="3973285"/>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&lt;a href="https://www.google.com"&gt;Visit Google&lt;/a&gt;</a:t>
            </a:r>
            <a:endParaRPr/>
          </a:p>
        </p:txBody>
      </p:sp>
      <p:sp>
        <p:nvSpPr>
          <p:cNvPr id="252" name="Google Shape;25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53" name="Google Shape;2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src Attribute</a:t>
            </a:r>
            <a:endParaRPr/>
          </a:p>
        </p:txBody>
      </p:sp>
      <p:sp>
        <p:nvSpPr>
          <p:cNvPr id="259" name="Google Shape;259;p19"/>
          <p:cNvSpPr txBox="1"/>
          <p:nvPr>
            <p:ph idx="1" type="body"/>
          </p:nvPr>
        </p:nvSpPr>
        <p:spPr>
          <a:xfrm>
            <a:off x="838200" y="2184400"/>
            <a:ext cx="10515600" cy="10411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GB"/>
              <a:t>The &lt;img&gt; tag is used to embed an image in an HTML page. The src attribute specifies the path to the image to be displayed:</a:t>
            </a:r>
            <a:endParaRPr/>
          </a:p>
        </p:txBody>
      </p:sp>
      <p:sp>
        <p:nvSpPr>
          <p:cNvPr id="260" name="Google Shape;260;p19"/>
          <p:cNvSpPr txBox="1"/>
          <p:nvPr/>
        </p:nvSpPr>
        <p:spPr>
          <a:xfrm>
            <a:off x="3385456" y="3726541"/>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&lt;img src="img_boy.jpg"&gt;</a:t>
            </a:r>
            <a:endParaRPr/>
          </a:p>
        </p:txBody>
      </p:sp>
      <p:sp>
        <p:nvSpPr>
          <p:cNvPr id="261" name="Google Shape;26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62" name="Google Shape;26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Introduction</a:t>
            </a:r>
            <a:endParaRPr/>
          </a:p>
        </p:txBody>
      </p:sp>
      <p:sp>
        <p:nvSpPr>
          <p:cNvPr id="98" name="Google Shape;98;p2"/>
          <p:cNvSpPr txBox="1"/>
          <p:nvPr>
            <p:ph idx="1" type="body"/>
          </p:nvPr>
        </p:nvSpPr>
        <p:spPr>
          <a:xfrm>
            <a:off x="838200" y="2228396"/>
            <a:ext cx="10515600" cy="32797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HTML is the </a:t>
            </a:r>
            <a:r>
              <a:rPr lang="en-GB">
                <a:solidFill>
                  <a:srgbClr val="FF0000"/>
                </a:solidFill>
              </a:rPr>
              <a:t>standard markup language </a:t>
            </a:r>
            <a:r>
              <a:rPr lang="en-GB"/>
              <a:t>for creating Web pages.</a:t>
            </a:r>
            <a:endParaRPr/>
          </a:p>
          <a:p>
            <a:pPr indent="-228600" lvl="0" marL="228600" rtl="0" algn="l">
              <a:lnSpc>
                <a:spcPct val="100000"/>
              </a:lnSpc>
              <a:spcBef>
                <a:spcPts val="1000"/>
              </a:spcBef>
              <a:spcAft>
                <a:spcPts val="0"/>
              </a:spcAft>
              <a:buClr>
                <a:schemeClr val="dk1"/>
              </a:buClr>
              <a:buSzPts val="2800"/>
              <a:buChar char="•"/>
            </a:pPr>
            <a:r>
              <a:rPr lang="en-GB"/>
              <a:t>HTML stands for </a:t>
            </a:r>
            <a:r>
              <a:rPr lang="en-GB">
                <a:solidFill>
                  <a:srgbClr val="FF0000"/>
                </a:solidFill>
              </a:rPr>
              <a:t>Hyper Text Markup Language</a:t>
            </a:r>
            <a:r>
              <a:rPr lang="en-GB"/>
              <a:t>.</a:t>
            </a:r>
            <a:endParaRPr/>
          </a:p>
          <a:p>
            <a:pPr indent="-228600" lvl="0" marL="228600" rtl="0" algn="l">
              <a:lnSpc>
                <a:spcPct val="100000"/>
              </a:lnSpc>
              <a:spcBef>
                <a:spcPts val="1000"/>
              </a:spcBef>
              <a:spcAft>
                <a:spcPts val="0"/>
              </a:spcAft>
              <a:buClr>
                <a:schemeClr val="dk1"/>
              </a:buClr>
              <a:buSzPts val="2800"/>
              <a:buChar char="•"/>
            </a:pPr>
            <a:r>
              <a:rPr lang="en-GB"/>
              <a:t>HTML describes the </a:t>
            </a:r>
            <a:r>
              <a:rPr lang="en-GB">
                <a:solidFill>
                  <a:srgbClr val="FF0000"/>
                </a:solidFill>
              </a:rPr>
              <a:t>structure</a:t>
            </a:r>
            <a:r>
              <a:rPr lang="en-GB"/>
              <a:t> of a Web page.</a:t>
            </a:r>
            <a:endParaRPr/>
          </a:p>
          <a:p>
            <a:pPr indent="-228600" lvl="0" marL="228600" rtl="0" algn="l">
              <a:lnSpc>
                <a:spcPct val="100000"/>
              </a:lnSpc>
              <a:spcBef>
                <a:spcPts val="1000"/>
              </a:spcBef>
              <a:spcAft>
                <a:spcPts val="0"/>
              </a:spcAft>
              <a:buClr>
                <a:schemeClr val="dk1"/>
              </a:buClr>
              <a:buSzPts val="2800"/>
              <a:buChar char="•"/>
            </a:pPr>
            <a:r>
              <a:rPr lang="en-GB"/>
              <a:t>HTML consists of a series of elements.</a:t>
            </a:r>
            <a:endParaRPr/>
          </a:p>
          <a:p>
            <a:pPr indent="-228600" lvl="0" marL="228600" rtl="0" algn="l">
              <a:lnSpc>
                <a:spcPct val="100000"/>
              </a:lnSpc>
              <a:spcBef>
                <a:spcPts val="1000"/>
              </a:spcBef>
              <a:spcAft>
                <a:spcPts val="0"/>
              </a:spcAft>
              <a:buClr>
                <a:schemeClr val="dk1"/>
              </a:buClr>
              <a:buSzPts val="2800"/>
              <a:buChar char="•"/>
            </a:pPr>
            <a:r>
              <a:rPr lang="en-GB"/>
              <a:t>HTML elements tell the browser </a:t>
            </a:r>
            <a:r>
              <a:rPr lang="en-GB">
                <a:solidFill>
                  <a:srgbClr val="FF0000"/>
                </a:solidFill>
              </a:rPr>
              <a:t>how</a:t>
            </a:r>
            <a:r>
              <a:rPr lang="en-GB"/>
              <a:t> to display the content</a:t>
            </a:r>
            <a:endParaRPr/>
          </a:p>
          <a:p>
            <a:pPr indent="-50800" lvl="0" marL="228600" rtl="0" algn="l">
              <a:lnSpc>
                <a:spcPct val="100000"/>
              </a:lnSpc>
              <a:spcBef>
                <a:spcPts val="1000"/>
              </a:spcBef>
              <a:spcAft>
                <a:spcPts val="0"/>
              </a:spcAft>
              <a:buClr>
                <a:schemeClr val="dk1"/>
              </a:buClr>
              <a:buSzPts val="2800"/>
              <a:buNone/>
            </a:pPr>
            <a:r>
              <a:t/>
            </a:r>
            <a:endParaRPr/>
          </a:p>
        </p:txBody>
      </p:sp>
      <p:sp>
        <p:nvSpPr>
          <p:cNvPr id="99" name="Google Shape;9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00" name="Google Shape;10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width and height Attribute</a:t>
            </a:r>
            <a:endParaRPr/>
          </a:p>
        </p:txBody>
      </p:sp>
      <p:sp>
        <p:nvSpPr>
          <p:cNvPr id="268" name="Google Shape;268;p20"/>
          <p:cNvSpPr txBox="1"/>
          <p:nvPr>
            <p:ph idx="1" type="body"/>
          </p:nvPr>
        </p:nvSpPr>
        <p:spPr>
          <a:xfrm>
            <a:off x="838200" y="2184400"/>
            <a:ext cx="10515600" cy="104117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&lt;img&gt; tag should also contain the width and height attributes, which specifies the width and height of the image (in pixels):</a:t>
            </a:r>
            <a:endParaRPr/>
          </a:p>
          <a:p>
            <a:pPr indent="0" lvl="0" marL="0" rtl="0" algn="l">
              <a:lnSpc>
                <a:spcPct val="90000"/>
              </a:lnSpc>
              <a:spcBef>
                <a:spcPts val="1000"/>
              </a:spcBef>
              <a:spcAft>
                <a:spcPts val="0"/>
              </a:spcAft>
              <a:buClr>
                <a:schemeClr val="dk1"/>
              </a:buClr>
              <a:buSzPts val="2800"/>
              <a:buNone/>
            </a:pPr>
            <a:br>
              <a:rPr lang="en-GB"/>
            </a:br>
            <a:endParaRPr/>
          </a:p>
        </p:txBody>
      </p:sp>
      <p:sp>
        <p:nvSpPr>
          <p:cNvPr id="269" name="Google Shape;269;p20"/>
          <p:cNvSpPr txBox="1"/>
          <p:nvPr/>
        </p:nvSpPr>
        <p:spPr>
          <a:xfrm>
            <a:off x="1676400" y="3719285"/>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&lt;img src="img_boy.jpg" width="500" height="600"&gt;</a:t>
            </a:r>
            <a:endParaRPr/>
          </a:p>
        </p:txBody>
      </p:sp>
      <p:sp>
        <p:nvSpPr>
          <p:cNvPr id="270" name="Google Shape;27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71" name="Google Shape;2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alt Attribute</a:t>
            </a:r>
            <a:endParaRPr/>
          </a:p>
        </p:txBody>
      </p:sp>
      <p:sp>
        <p:nvSpPr>
          <p:cNvPr id="277" name="Google Shape;277;p21"/>
          <p:cNvSpPr txBox="1"/>
          <p:nvPr>
            <p:ph idx="1" type="body"/>
          </p:nvPr>
        </p:nvSpPr>
        <p:spPr>
          <a:xfrm>
            <a:off x="838200" y="2184400"/>
            <a:ext cx="10515600" cy="190862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required alt attribute for the &lt;img&gt; tag specifies an alternate text for an image, if the image for some reason cannot be displayed. This can be due to slow connection, or an error in the src attribute, or if the user uses a screen reader.</a:t>
            </a:r>
            <a:br>
              <a:rPr lang="en-GB"/>
            </a:br>
            <a:endParaRPr/>
          </a:p>
        </p:txBody>
      </p:sp>
      <p:sp>
        <p:nvSpPr>
          <p:cNvPr id="278" name="Google Shape;278;p21"/>
          <p:cNvSpPr txBox="1"/>
          <p:nvPr/>
        </p:nvSpPr>
        <p:spPr>
          <a:xfrm>
            <a:off x="1676400" y="4477885"/>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&lt;img src="img_boy.jpg" alt=”Boy with a jacket"&gt;</a:t>
            </a:r>
            <a:endParaRPr/>
          </a:p>
        </p:txBody>
      </p:sp>
      <p:sp>
        <p:nvSpPr>
          <p:cNvPr id="279" name="Google Shape;27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80" name="Google Shape;28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style Attribute</a:t>
            </a:r>
            <a:endParaRPr/>
          </a:p>
        </p:txBody>
      </p:sp>
      <p:sp>
        <p:nvSpPr>
          <p:cNvPr id="286" name="Google Shape;286;p22"/>
          <p:cNvSpPr txBox="1"/>
          <p:nvPr>
            <p:ph idx="1" type="body"/>
          </p:nvPr>
        </p:nvSpPr>
        <p:spPr>
          <a:xfrm>
            <a:off x="838200" y="2184400"/>
            <a:ext cx="10515600" cy="111397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style attribute is used to add styles to an element, such as color, font, size, and more.</a:t>
            </a:r>
            <a:endParaRPr/>
          </a:p>
        </p:txBody>
      </p:sp>
      <p:sp>
        <p:nvSpPr>
          <p:cNvPr id="287" name="Google Shape;287;p22"/>
          <p:cNvSpPr txBox="1"/>
          <p:nvPr/>
        </p:nvSpPr>
        <p:spPr>
          <a:xfrm>
            <a:off x="1981200" y="3559630"/>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a:t>
            </a:r>
            <a:r>
              <a:rPr i="1" lang="en-GB" sz="2800">
                <a:solidFill>
                  <a:schemeClr val="dk1"/>
                </a:solidFill>
                <a:latin typeface="Calibri"/>
                <a:ea typeface="Calibri"/>
                <a:cs typeface="Calibri"/>
                <a:sym typeface="Calibri"/>
              </a:rPr>
              <a:t>tagname</a:t>
            </a:r>
            <a:r>
              <a:rPr lang="en-GB" sz="2800">
                <a:solidFill>
                  <a:schemeClr val="dk1"/>
                </a:solidFill>
                <a:latin typeface="Calibri"/>
                <a:ea typeface="Calibri"/>
                <a:cs typeface="Calibri"/>
                <a:sym typeface="Calibri"/>
              </a:rPr>
              <a:t> style="</a:t>
            </a:r>
            <a:r>
              <a:rPr i="1" lang="en-GB" sz="2800">
                <a:solidFill>
                  <a:schemeClr val="dk1"/>
                </a:solidFill>
                <a:latin typeface="Calibri"/>
                <a:ea typeface="Calibri"/>
                <a:cs typeface="Calibri"/>
                <a:sym typeface="Calibri"/>
              </a:rPr>
              <a:t>property</a:t>
            </a:r>
            <a:r>
              <a:rPr lang="en-GB" sz="2800">
                <a:solidFill>
                  <a:schemeClr val="dk1"/>
                </a:solidFill>
                <a:latin typeface="Calibri"/>
                <a:ea typeface="Calibri"/>
                <a:cs typeface="Calibri"/>
                <a:sym typeface="Calibri"/>
              </a:rPr>
              <a:t>:</a:t>
            </a:r>
            <a:r>
              <a:rPr i="1" lang="en-GB" sz="2800">
                <a:solidFill>
                  <a:schemeClr val="dk1"/>
                </a:solidFill>
                <a:latin typeface="Calibri"/>
                <a:ea typeface="Calibri"/>
                <a:cs typeface="Calibri"/>
                <a:sym typeface="Calibri"/>
              </a:rPr>
              <a:t>value;</a:t>
            </a:r>
            <a:r>
              <a:rPr lang="en-GB" sz="2800">
                <a:solidFill>
                  <a:schemeClr val="dk1"/>
                </a:solidFill>
                <a:latin typeface="Calibri"/>
                <a:ea typeface="Calibri"/>
                <a:cs typeface="Calibri"/>
                <a:sym typeface="Calibri"/>
              </a:rPr>
              <a:t>"&gt;</a:t>
            </a:r>
            <a:endParaRPr/>
          </a:p>
          <a:p>
            <a:pPr indent="-228600" lvl="1" marL="685800" marR="0" rtl="0" algn="l">
              <a:lnSpc>
                <a:spcPct val="90000"/>
              </a:lnSpc>
              <a:spcBef>
                <a:spcPts val="500"/>
              </a:spcBef>
              <a:spcAft>
                <a:spcPts val="0"/>
              </a:spcAft>
              <a:buClr>
                <a:srgbClr val="FF0000"/>
              </a:buClr>
              <a:buSzPts val="2400"/>
              <a:buFont typeface="Arial"/>
              <a:buChar char="•"/>
            </a:pPr>
            <a:r>
              <a:rPr b="0" i="0" lang="en-GB" sz="2400" u="none" cap="none" strike="noStrike">
                <a:solidFill>
                  <a:srgbClr val="FF0000"/>
                </a:solidFill>
                <a:latin typeface="Calibri"/>
                <a:ea typeface="Calibri"/>
                <a:cs typeface="Calibri"/>
                <a:sym typeface="Calibri"/>
              </a:rPr>
              <a:t>The </a:t>
            </a:r>
            <a:r>
              <a:rPr b="1" i="1" lang="en-GB" sz="2400" u="none" cap="none" strike="noStrike">
                <a:solidFill>
                  <a:srgbClr val="FF0000"/>
                </a:solidFill>
                <a:latin typeface="Calibri"/>
                <a:ea typeface="Calibri"/>
                <a:cs typeface="Calibri"/>
                <a:sym typeface="Calibri"/>
              </a:rPr>
              <a:t>property</a:t>
            </a:r>
            <a:r>
              <a:rPr b="0" i="0" lang="en-GB" sz="2400" u="none" cap="none" strike="noStrike">
                <a:solidFill>
                  <a:srgbClr val="FF0000"/>
                </a:solidFill>
                <a:latin typeface="Calibri"/>
                <a:ea typeface="Calibri"/>
                <a:cs typeface="Calibri"/>
                <a:sym typeface="Calibri"/>
              </a:rPr>
              <a:t> is a CSS property. The </a:t>
            </a:r>
            <a:r>
              <a:rPr b="1" i="1" lang="en-GB" sz="2400" u="none" cap="none" strike="noStrike">
                <a:solidFill>
                  <a:srgbClr val="FF0000"/>
                </a:solidFill>
                <a:latin typeface="Calibri"/>
                <a:ea typeface="Calibri"/>
                <a:cs typeface="Calibri"/>
                <a:sym typeface="Calibri"/>
              </a:rPr>
              <a:t>value</a:t>
            </a:r>
            <a:r>
              <a:rPr b="0" i="0" lang="en-GB" sz="2400" u="none" cap="none" strike="noStrike">
                <a:solidFill>
                  <a:srgbClr val="FF0000"/>
                </a:solidFill>
                <a:latin typeface="Calibri"/>
                <a:ea typeface="Calibri"/>
                <a:cs typeface="Calibri"/>
                <a:sym typeface="Calibri"/>
              </a:rPr>
              <a:t> is a CSS value.</a:t>
            </a:r>
            <a:endParaRPr b="0" i="0" sz="2400" u="none" cap="none" strike="noStrike">
              <a:solidFill>
                <a:srgbClr val="FF0000"/>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&lt;p style="color:red;"&gt;This is a red paragraph.&lt;/p&gt;</a:t>
            </a:r>
            <a:endParaRPr/>
          </a:p>
        </p:txBody>
      </p:sp>
      <p:sp>
        <p:nvSpPr>
          <p:cNvPr id="288" name="Google Shape;28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89" name="Google Shape;2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title Attribute</a:t>
            </a:r>
            <a:endParaRPr/>
          </a:p>
        </p:txBody>
      </p:sp>
      <p:sp>
        <p:nvSpPr>
          <p:cNvPr id="295" name="Google Shape;295;p23"/>
          <p:cNvSpPr txBox="1"/>
          <p:nvPr>
            <p:ph idx="1" type="body"/>
          </p:nvPr>
        </p:nvSpPr>
        <p:spPr>
          <a:xfrm>
            <a:off x="838200" y="2184399"/>
            <a:ext cx="10515600" cy="151674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title attribute defines some extra information about an element.</a:t>
            </a:r>
            <a:endParaRPr/>
          </a:p>
          <a:p>
            <a:pPr indent="-228600" lvl="0" marL="228600" rtl="0" algn="l">
              <a:lnSpc>
                <a:spcPct val="100000"/>
              </a:lnSpc>
              <a:spcBef>
                <a:spcPts val="1000"/>
              </a:spcBef>
              <a:spcAft>
                <a:spcPts val="0"/>
              </a:spcAft>
              <a:buClr>
                <a:schemeClr val="dk1"/>
              </a:buClr>
              <a:buSzPts val="2800"/>
              <a:buChar char="•"/>
            </a:pPr>
            <a:r>
              <a:rPr lang="en-GB"/>
              <a:t>The value of the title attribute will be displayed as a tooltip when you mouse over the element:</a:t>
            </a:r>
            <a:br>
              <a:rPr lang="en-GB"/>
            </a:br>
            <a:endParaRPr/>
          </a:p>
        </p:txBody>
      </p:sp>
      <p:sp>
        <p:nvSpPr>
          <p:cNvPr id="296" name="Google Shape;296;p23"/>
          <p:cNvSpPr txBox="1"/>
          <p:nvPr/>
        </p:nvSpPr>
        <p:spPr>
          <a:xfrm>
            <a:off x="2100943" y="4112760"/>
            <a:ext cx="10515600" cy="238011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&lt;p title="I'm a tooltip"&gt;This is a paragraph.&lt;/p&gt;</a:t>
            </a:r>
            <a:endParaRPr/>
          </a:p>
        </p:txBody>
      </p:sp>
      <p:sp>
        <p:nvSpPr>
          <p:cNvPr id="297" name="Google Shape;29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298" name="Google Shape;29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Tables</a:t>
            </a:r>
            <a:endParaRPr/>
          </a:p>
        </p:txBody>
      </p:sp>
      <p:sp>
        <p:nvSpPr>
          <p:cNvPr id="304" name="Google Shape;304;p24"/>
          <p:cNvSpPr txBox="1"/>
          <p:nvPr>
            <p:ph idx="1" type="body"/>
          </p:nvPr>
        </p:nvSpPr>
        <p:spPr>
          <a:xfrm>
            <a:off x="838200" y="1789112"/>
            <a:ext cx="10515600" cy="163988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HTML tables allow web developers to arrange data into rows and columns.</a:t>
            </a:r>
            <a:endParaRPr/>
          </a:p>
          <a:p>
            <a:pPr indent="-228600" lvl="0" marL="228600" rtl="0" algn="l">
              <a:lnSpc>
                <a:spcPct val="90000"/>
              </a:lnSpc>
              <a:spcBef>
                <a:spcPts val="1000"/>
              </a:spcBef>
              <a:spcAft>
                <a:spcPts val="0"/>
              </a:spcAft>
              <a:buClr>
                <a:schemeClr val="dk1"/>
              </a:buClr>
              <a:buSzPts val="2800"/>
              <a:buChar char="•"/>
            </a:pPr>
            <a:r>
              <a:rPr lang="en-GB"/>
              <a:t>A table in HTML consists of table cells inside rows and columns</a:t>
            </a:r>
            <a:endParaRPr/>
          </a:p>
          <a:p>
            <a:pPr indent="0" lvl="0" marL="0" rtl="0" algn="l">
              <a:lnSpc>
                <a:spcPct val="90000"/>
              </a:lnSpc>
              <a:spcBef>
                <a:spcPts val="1000"/>
              </a:spcBef>
              <a:spcAft>
                <a:spcPts val="0"/>
              </a:spcAft>
              <a:buClr>
                <a:schemeClr val="dk1"/>
              </a:buClr>
              <a:buSzPts val="2800"/>
              <a:buNone/>
            </a:pPr>
            <a:br>
              <a:rPr lang="en-GB"/>
            </a:br>
            <a:endParaRPr/>
          </a:p>
          <a:p>
            <a:pPr indent="-50800" lvl="0" marL="228600" rtl="0" algn="l">
              <a:lnSpc>
                <a:spcPct val="100000"/>
              </a:lnSpc>
              <a:spcBef>
                <a:spcPts val="1000"/>
              </a:spcBef>
              <a:spcAft>
                <a:spcPts val="0"/>
              </a:spcAft>
              <a:buClr>
                <a:schemeClr val="dk1"/>
              </a:buClr>
              <a:buSzPts val="2800"/>
              <a:buNone/>
            </a:pPr>
            <a:r>
              <a:t/>
            </a:r>
            <a:endParaRPr/>
          </a:p>
        </p:txBody>
      </p:sp>
      <p:sp>
        <p:nvSpPr>
          <p:cNvPr id="305" name="Google Shape;30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06" name="Google Shape;30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07" name="Google Shape;307;p24"/>
          <p:cNvPicPr preferRelativeResize="0"/>
          <p:nvPr/>
        </p:nvPicPr>
        <p:blipFill rotWithShape="1">
          <a:blip r:embed="rId3">
            <a:alphaModFix/>
          </a:blip>
          <a:srcRect b="0" l="0" r="0" t="0"/>
          <a:stretch/>
        </p:blipFill>
        <p:spPr>
          <a:xfrm>
            <a:off x="4082473" y="3351151"/>
            <a:ext cx="4798950" cy="32805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Table Cells</a:t>
            </a:r>
            <a:endParaRPr/>
          </a:p>
        </p:txBody>
      </p:sp>
      <p:sp>
        <p:nvSpPr>
          <p:cNvPr id="313" name="Google Shape;313;p25"/>
          <p:cNvSpPr txBox="1"/>
          <p:nvPr>
            <p:ph idx="1" type="body"/>
          </p:nvPr>
        </p:nvSpPr>
        <p:spPr>
          <a:xfrm>
            <a:off x="838200" y="1789112"/>
            <a:ext cx="10515600" cy="1748745"/>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Each table cell is defined by a &lt;td&gt; and a &lt;/td&gt; tag.</a:t>
            </a:r>
            <a:endParaRPr/>
          </a:p>
          <a:p>
            <a:pPr indent="-228600" lvl="0" marL="228600" rtl="0" algn="l">
              <a:lnSpc>
                <a:spcPct val="100000"/>
              </a:lnSpc>
              <a:spcBef>
                <a:spcPts val="1000"/>
              </a:spcBef>
              <a:spcAft>
                <a:spcPts val="0"/>
              </a:spcAft>
              <a:buClr>
                <a:schemeClr val="dk1"/>
              </a:buClr>
              <a:buSzPts val="2800"/>
              <a:buChar char="•"/>
            </a:pPr>
            <a:r>
              <a:rPr lang="en-GB"/>
              <a:t>td stands for table data.</a:t>
            </a:r>
            <a:endParaRPr/>
          </a:p>
          <a:p>
            <a:pPr indent="-228600" lvl="0" marL="228600" rtl="0" algn="l">
              <a:lnSpc>
                <a:spcPct val="100000"/>
              </a:lnSpc>
              <a:spcBef>
                <a:spcPts val="1000"/>
              </a:spcBef>
              <a:spcAft>
                <a:spcPts val="0"/>
              </a:spcAft>
              <a:buClr>
                <a:schemeClr val="dk1"/>
              </a:buClr>
              <a:buSzPts val="2800"/>
              <a:buChar char="•"/>
            </a:pPr>
            <a:r>
              <a:rPr lang="en-GB"/>
              <a:t>Everything between &lt;td&gt; and &lt;/td&gt; are the content of the table cell.</a:t>
            </a:r>
            <a:br>
              <a:rPr lang="en-GB"/>
            </a:br>
            <a:endParaRPr/>
          </a:p>
          <a:p>
            <a:pPr indent="0" lvl="0" marL="0" rtl="0" algn="l">
              <a:lnSpc>
                <a:spcPct val="100000"/>
              </a:lnSpc>
              <a:spcBef>
                <a:spcPts val="1000"/>
              </a:spcBef>
              <a:spcAft>
                <a:spcPts val="0"/>
              </a:spcAft>
              <a:buClr>
                <a:schemeClr val="dk1"/>
              </a:buClr>
              <a:buSzPts val="2800"/>
              <a:buNone/>
            </a:pPr>
            <a:r>
              <a:t/>
            </a:r>
            <a:endParaRPr/>
          </a:p>
        </p:txBody>
      </p:sp>
      <p:sp>
        <p:nvSpPr>
          <p:cNvPr id="314" name="Google Shape;31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15" name="Google Shape;31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16" name="Google Shape;316;p25"/>
          <p:cNvPicPr preferRelativeResize="0"/>
          <p:nvPr/>
        </p:nvPicPr>
        <p:blipFill rotWithShape="1">
          <a:blip r:embed="rId3">
            <a:alphaModFix/>
          </a:blip>
          <a:srcRect b="0" l="0" r="0" t="0"/>
          <a:stretch/>
        </p:blipFill>
        <p:spPr>
          <a:xfrm>
            <a:off x="838200" y="3537857"/>
            <a:ext cx="3014436" cy="2478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Table Rows</a:t>
            </a:r>
            <a:endParaRPr/>
          </a:p>
        </p:txBody>
      </p:sp>
      <p:sp>
        <p:nvSpPr>
          <p:cNvPr id="322" name="Google Shape;322;p26"/>
          <p:cNvSpPr txBox="1"/>
          <p:nvPr>
            <p:ph idx="1" type="body"/>
          </p:nvPr>
        </p:nvSpPr>
        <p:spPr>
          <a:xfrm>
            <a:off x="838200" y="1789112"/>
            <a:ext cx="10515600" cy="115003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Each table row starts with a &lt;tr&gt; and end with a &lt;/tr&gt; tag.</a:t>
            </a:r>
            <a:endParaRPr/>
          </a:p>
          <a:p>
            <a:pPr indent="-228600" lvl="0" marL="228600" rtl="0" algn="l">
              <a:lnSpc>
                <a:spcPct val="100000"/>
              </a:lnSpc>
              <a:spcBef>
                <a:spcPts val="1000"/>
              </a:spcBef>
              <a:spcAft>
                <a:spcPts val="0"/>
              </a:spcAft>
              <a:buClr>
                <a:schemeClr val="dk1"/>
              </a:buClr>
              <a:buSzPts val="2800"/>
              <a:buChar char="•"/>
            </a:pPr>
            <a:r>
              <a:rPr lang="en-GB"/>
              <a:t>tr stands for table row.</a:t>
            </a:r>
            <a:br>
              <a:rPr lang="en-GB"/>
            </a:br>
            <a:endParaRPr/>
          </a:p>
          <a:p>
            <a:pPr indent="0" lvl="0" marL="0" rtl="0" algn="l">
              <a:lnSpc>
                <a:spcPct val="100000"/>
              </a:lnSpc>
              <a:spcBef>
                <a:spcPts val="1000"/>
              </a:spcBef>
              <a:spcAft>
                <a:spcPts val="0"/>
              </a:spcAft>
              <a:buClr>
                <a:schemeClr val="dk1"/>
              </a:buClr>
              <a:buSzPts val="2800"/>
              <a:buNone/>
            </a:pPr>
            <a:r>
              <a:t/>
            </a:r>
            <a:endParaRPr/>
          </a:p>
        </p:txBody>
      </p:sp>
      <p:sp>
        <p:nvSpPr>
          <p:cNvPr id="323" name="Google Shape;32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24" name="Google Shape;32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25" name="Google Shape;325;p26"/>
          <p:cNvPicPr preferRelativeResize="0"/>
          <p:nvPr/>
        </p:nvPicPr>
        <p:blipFill rotWithShape="1">
          <a:blip r:embed="rId3">
            <a:alphaModFix/>
          </a:blip>
          <a:srcRect b="0" l="0" r="0" t="0"/>
          <a:stretch/>
        </p:blipFill>
        <p:spPr>
          <a:xfrm>
            <a:off x="2484168" y="3037567"/>
            <a:ext cx="3436341" cy="341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Table Header</a:t>
            </a:r>
            <a:endParaRPr/>
          </a:p>
        </p:txBody>
      </p:sp>
      <p:sp>
        <p:nvSpPr>
          <p:cNvPr id="331" name="Google Shape;331;p27"/>
          <p:cNvSpPr txBox="1"/>
          <p:nvPr>
            <p:ph idx="1" type="body"/>
          </p:nvPr>
        </p:nvSpPr>
        <p:spPr>
          <a:xfrm>
            <a:off x="838200" y="1789112"/>
            <a:ext cx="10515600" cy="198823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Sometimes you want your cells to be headers, in those cases use the &lt;th&gt; tag instead of the &lt;td&gt; tag.</a:t>
            </a:r>
            <a:endParaRPr/>
          </a:p>
          <a:p>
            <a:pPr indent="-228600" lvl="0" marL="228600" rtl="0" algn="l">
              <a:lnSpc>
                <a:spcPct val="100000"/>
              </a:lnSpc>
              <a:spcBef>
                <a:spcPts val="1000"/>
              </a:spcBef>
              <a:spcAft>
                <a:spcPts val="0"/>
              </a:spcAft>
              <a:buClr>
                <a:schemeClr val="dk1"/>
              </a:buClr>
              <a:buSzPts val="2800"/>
              <a:buChar char="•"/>
            </a:pPr>
            <a:r>
              <a:rPr lang="en-GB"/>
              <a:t>By default, the text in &lt;th&gt; elements are bold and centered, but you can change that with CSS.</a:t>
            </a:r>
            <a:endParaRPr/>
          </a:p>
          <a:p>
            <a:pPr indent="0" lvl="0" marL="0" rtl="0" algn="l">
              <a:lnSpc>
                <a:spcPct val="100000"/>
              </a:lnSpc>
              <a:spcBef>
                <a:spcPts val="1000"/>
              </a:spcBef>
              <a:spcAft>
                <a:spcPts val="0"/>
              </a:spcAft>
              <a:buClr>
                <a:schemeClr val="dk1"/>
              </a:buClr>
              <a:buSzPts val="2800"/>
              <a:buNone/>
            </a:pPr>
            <a:r>
              <a:t/>
            </a:r>
            <a:endParaRPr/>
          </a:p>
        </p:txBody>
      </p:sp>
      <p:sp>
        <p:nvSpPr>
          <p:cNvPr id="332" name="Google Shape;33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33" name="Google Shape;33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34" name="Google Shape;334;p27"/>
          <p:cNvPicPr preferRelativeResize="0"/>
          <p:nvPr/>
        </p:nvPicPr>
        <p:blipFill rotWithShape="1">
          <a:blip r:embed="rId3">
            <a:alphaModFix/>
          </a:blip>
          <a:srcRect b="0" l="0" r="0" t="0"/>
          <a:stretch/>
        </p:blipFill>
        <p:spPr>
          <a:xfrm>
            <a:off x="5943883" y="3500293"/>
            <a:ext cx="3610841" cy="3221182"/>
          </a:xfrm>
          <a:prstGeom prst="rect">
            <a:avLst/>
          </a:prstGeom>
          <a:noFill/>
          <a:ln>
            <a:noFill/>
          </a:ln>
        </p:spPr>
      </p:pic>
      <p:sp>
        <p:nvSpPr>
          <p:cNvPr id="335" name="Google Shape;335;p27"/>
          <p:cNvSpPr txBox="1"/>
          <p:nvPr/>
        </p:nvSpPr>
        <p:spPr>
          <a:xfrm>
            <a:off x="1185149" y="4926218"/>
            <a:ext cx="4411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HW: Try </a:t>
            </a:r>
            <a:r>
              <a:rPr lang="en-GB" sz="1800">
                <a:solidFill>
                  <a:srgbClr val="FF0000"/>
                </a:solidFill>
                <a:latin typeface="Calibri"/>
                <a:ea typeface="Calibri"/>
                <a:cs typeface="Calibri"/>
                <a:sym typeface="Calibri"/>
              </a:rPr>
              <a:t>Merging</a:t>
            </a:r>
            <a:r>
              <a:rPr lang="en-GB" sz="1800">
                <a:solidFill>
                  <a:schemeClr val="dk1"/>
                </a:solidFill>
                <a:latin typeface="Calibri"/>
                <a:ea typeface="Calibri"/>
                <a:cs typeface="Calibri"/>
                <a:sym typeface="Calibri"/>
              </a:rPr>
              <a:t> or </a:t>
            </a:r>
            <a:r>
              <a:rPr lang="en-GB" sz="1800">
                <a:solidFill>
                  <a:srgbClr val="FF0000"/>
                </a:solidFill>
                <a:latin typeface="Calibri"/>
                <a:ea typeface="Calibri"/>
                <a:cs typeface="Calibri"/>
                <a:sym typeface="Calibri"/>
              </a:rPr>
              <a:t>Splitting</a:t>
            </a:r>
            <a:r>
              <a:rPr lang="en-GB" sz="1800">
                <a:solidFill>
                  <a:schemeClr val="dk1"/>
                </a:solidFill>
                <a:latin typeface="Calibri"/>
                <a:ea typeface="Calibri"/>
                <a:cs typeface="Calibri"/>
                <a:sym typeface="Calibri"/>
              </a:rPr>
              <a:t> Rows/Columns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Lists</a:t>
            </a:r>
            <a:endParaRPr/>
          </a:p>
        </p:txBody>
      </p:sp>
      <p:sp>
        <p:nvSpPr>
          <p:cNvPr id="341" name="Google Shape;341;p28"/>
          <p:cNvSpPr txBox="1"/>
          <p:nvPr>
            <p:ph idx="1" type="body"/>
          </p:nvPr>
        </p:nvSpPr>
        <p:spPr>
          <a:xfrm>
            <a:off x="838200" y="1789113"/>
            <a:ext cx="10515600" cy="86700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HTML lists allow web developers to group a set of related items in lists.</a:t>
            </a:r>
            <a:br>
              <a:rPr lang="en-GB"/>
            </a:br>
            <a:endParaRPr/>
          </a:p>
          <a:p>
            <a:pPr indent="-50800" lvl="0" marL="228600" rtl="0" algn="l">
              <a:lnSpc>
                <a:spcPct val="100000"/>
              </a:lnSpc>
              <a:spcBef>
                <a:spcPts val="1000"/>
              </a:spcBef>
              <a:spcAft>
                <a:spcPts val="0"/>
              </a:spcAft>
              <a:buClr>
                <a:schemeClr val="dk1"/>
              </a:buClr>
              <a:buSzPts val="2800"/>
              <a:buNone/>
            </a:pPr>
            <a:r>
              <a:t/>
            </a:r>
            <a:endParaRPr/>
          </a:p>
        </p:txBody>
      </p:sp>
      <p:sp>
        <p:nvSpPr>
          <p:cNvPr id="342" name="Google Shape;34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43" name="Google Shape;3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44" name="Google Shape;344;p28"/>
          <p:cNvPicPr preferRelativeResize="0"/>
          <p:nvPr/>
        </p:nvPicPr>
        <p:blipFill rotWithShape="1">
          <a:blip r:embed="rId3">
            <a:alphaModFix/>
          </a:blip>
          <a:srcRect b="0" l="0" r="0" t="0"/>
          <a:stretch/>
        </p:blipFill>
        <p:spPr>
          <a:xfrm>
            <a:off x="1143751" y="2990290"/>
            <a:ext cx="9904498" cy="24006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Unordered Lists</a:t>
            </a:r>
            <a:endParaRPr/>
          </a:p>
        </p:txBody>
      </p:sp>
      <p:sp>
        <p:nvSpPr>
          <p:cNvPr id="350" name="Google Shape;350;p29"/>
          <p:cNvSpPr txBox="1"/>
          <p:nvPr>
            <p:ph idx="1" type="body"/>
          </p:nvPr>
        </p:nvSpPr>
        <p:spPr>
          <a:xfrm>
            <a:off x="838200" y="1789113"/>
            <a:ext cx="10515600" cy="234745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GB" sz="2400"/>
              <a:t>The HTML &lt;ul&gt; tag defines an unordered (bulleted) list.</a:t>
            </a:r>
            <a:endParaRPr/>
          </a:p>
          <a:p>
            <a:pPr indent="-228600" lvl="0" marL="228600" rtl="0" algn="l">
              <a:lnSpc>
                <a:spcPct val="90000"/>
              </a:lnSpc>
              <a:spcBef>
                <a:spcPts val="1000"/>
              </a:spcBef>
              <a:spcAft>
                <a:spcPts val="0"/>
              </a:spcAft>
              <a:buClr>
                <a:schemeClr val="dk1"/>
              </a:buClr>
              <a:buSzPts val="2400"/>
              <a:buChar char="•"/>
            </a:pPr>
            <a:r>
              <a:rPr lang="en-GB" sz="2400"/>
              <a:t>An unordered list starts with the &lt;ul&gt; tag. Each list item starts with the &lt;li&gt; tag.</a:t>
            </a:r>
            <a:endParaRPr/>
          </a:p>
          <a:p>
            <a:pPr indent="-228600" lvl="0" marL="228600" rtl="0" algn="l">
              <a:lnSpc>
                <a:spcPct val="90000"/>
              </a:lnSpc>
              <a:spcBef>
                <a:spcPts val="1000"/>
              </a:spcBef>
              <a:spcAft>
                <a:spcPts val="0"/>
              </a:spcAft>
              <a:buClr>
                <a:schemeClr val="dk1"/>
              </a:buClr>
              <a:buSzPts val="2400"/>
              <a:buChar char="•"/>
            </a:pPr>
            <a:r>
              <a:rPr lang="en-GB" sz="2400"/>
              <a:t>The list items will be marked with bullets (small black circles) by default:</a:t>
            </a:r>
            <a:endParaRPr/>
          </a:p>
          <a:p>
            <a:pPr indent="0" lvl="0" marL="0" rtl="0" algn="l">
              <a:lnSpc>
                <a:spcPct val="90000"/>
              </a:lnSpc>
              <a:spcBef>
                <a:spcPts val="1000"/>
              </a:spcBef>
              <a:spcAft>
                <a:spcPts val="0"/>
              </a:spcAft>
              <a:buClr>
                <a:schemeClr val="dk1"/>
              </a:buClr>
              <a:buSzPts val="2800"/>
              <a:buNone/>
            </a:pPr>
            <a:br>
              <a:rPr lang="en-GB"/>
            </a:b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100000"/>
              </a:lnSpc>
              <a:spcBef>
                <a:spcPts val="1000"/>
              </a:spcBef>
              <a:spcAft>
                <a:spcPts val="0"/>
              </a:spcAft>
              <a:buClr>
                <a:schemeClr val="dk1"/>
              </a:buClr>
              <a:buSzPts val="2800"/>
              <a:buNone/>
            </a:pPr>
            <a:r>
              <a:t/>
            </a:r>
            <a:endParaRPr/>
          </a:p>
        </p:txBody>
      </p:sp>
      <p:sp>
        <p:nvSpPr>
          <p:cNvPr id="351" name="Google Shape;3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52" name="Google Shape;3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53" name="Google Shape;353;p29"/>
          <p:cNvPicPr preferRelativeResize="0"/>
          <p:nvPr/>
        </p:nvPicPr>
        <p:blipFill rotWithShape="1">
          <a:blip r:embed="rId3">
            <a:alphaModFix/>
          </a:blip>
          <a:srcRect b="0" l="0" r="0" t="0"/>
          <a:stretch/>
        </p:blipFill>
        <p:spPr>
          <a:xfrm>
            <a:off x="2632365" y="3309098"/>
            <a:ext cx="3430980" cy="3047252"/>
          </a:xfrm>
          <a:prstGeom prst="rect">
            <a:avLst/>
          </a:prstGeom>
          <a:noFill/>
          <a:ln>
            <a:noFill/>
          </a:ln>
        </p:spPr>
      </p:pic>
      <p:pic>
        <p:nvPicPr>
          <p:cNvPr id="354" name="Google Shape;354;p29"/>
          <p:cNvPicPr preferRelativeResize="0"/>
          <p:nvPr/>
        </p:nvPicPr>
        <p:blipFill rotWithShape="1">
          <a:blip r:embed="rId4">
            <a:alphaModFix/>
          </a:blip>
          <a:srcRect b="0" l="0" r="0" t="0"/>
          <a:stretch/>
        </p:blipFill>
        <p:spPr>
          <a:xfrm>
            <a:off x="6340245" y="3910467"/>
            <a:ext cx="3642568" cy="18993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A Simple HTML Document</a:t>
            </a:r>
            <a:endParaRPr/>
          </a:p>
        </p:txBody>
      </p:sp>
      <p:sp>
        <p:nvSpPr>
          <p:cNvPr id="107" name="Google Shape;107;p3"/>
          <p:cNvSpPr txBox="1"/>
          <p:nvPr>
            <p:ph idx="1" type="body"/>
          </p:nvPr>
        </p:nvSpPr>
        <p:spPr>
          <a:xfrm>
            <a:off x="838200" y="1564369"/>
            <a:ext cx="3690257" cy="510857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200"/>
              <a:buNone/>
            </a:pPr>
            <a:r>
              <a:rPr lang="en-GB" sz="2200"/>
              <a:t>&lt;!DOCTYPE html&gt;</a:t>
            </a:r>
            <a:br>
              <a:rPr lang="en-GB" sz="2200"/>
            </a:br>
            <a:r>
              <a:rPr lang="en-GB" sz="2200"/>
              <a:t>&lt;html&gt;</a:t>
            </a:r>
            <a:br>
              <a:rPr lang="en-GB" sz="2200"/>
            </a:br>
            <a:r>
              <a:rPr lang="en-GB" sz="2200"/>
              <a:t>&lt;head&gt;</a:t>
            </a:r>
            <a:br>
              <a:rPr lang="en-GB" sz="2200"/>
            </a:br>
            <a:r>
              <a:rPr lang="en-GB" sz="2200"/>
              <a:t>&lt;title&gt;Page Title&lt;/title&gt;</a:t>
            </a:r>
            <a:br>
              <a:rPr lang="en-GB" sz="2200"/>
            </a:br>
            <a:r>
              <a:rPr lang="en-GB" sz="2200"/>
              <a:t>&lt;/head&gt;</a:t>
            </a:r>
            <a:br>
              <a:rPr lang="en-GB" sz="2200"/>
            </a:br>
            <a:r>
              <a:rPr lang="en-GB" sz="2200"/>
              <a:t>&lt;body&gt;</a:t>
            </a:r>
            <a:br>
              <a:rPr lang="en-GB" sz="2200"/>
            </a:br>
            <a:br>
              <a:rPr lang="en-GB" sz="2200"/>
            </a:br>
            <a:r>
              <a:rPr lang="en-GB" sz="2200"/>
              <a:t>&lt;h1&gt;My First Heading&lt;/h1&gt;</a:t>
            </a:r>
            <a:br>
              <a:rPr lang="en-GB" sz="2200"/>
            </a:br>
            <a:r>
              <a:rPr lang="en-GB" sz="2200"/>
              <a:t>&lt;p&gt;My first paragraph.&lt;/p&gt;</a:t>
            </a:r>
            <a:br>
              <a:rPr lang="en-GB" sz="2200"/>
            </a:br>
            <a:br>
              <a:rPr lang="en-GB" sz="2200"/>
            </a:br>
            <a:r>
              <a:rPr lang="en-GB" sz="2200"/>
              <a:t>&lt;/body&gt;</a:t>
            </a:r>
            <a:br>
              <a:rPr lang="en-GB" sz="2200"/>
            </a:br>
            <a:r>
              <a:rPr lang="en-GB" sz="2200"/>
              <a:t>&lt;/html&gt;</a:t>
            </a:r>
            <a:endParaRPr/>
          </a:p>
        </p:txBody>
      </p:sp>
      <p:sp>
        <p:nvSpPr>
          <p:cNvPr id="108" name="Google Shape;108;p3"/>
          <p:cNvSpPr txBox="1"/>
          <p:nvPr/>
        </p:nvSpPr>
        <p:spPr>
          <a:xfrm>
            <a:off x="5192486" y="1810332"/>
            <a:ext cx="6890657" cy="461664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a:t>
            </a:r>
            <a:r>
              <a:rPr b="0" i="0" lang="en-GB" sz="2100" u="none" cap="none" strike="noStrike">
                <a:solidFill>
                  <a:srgbClr val="FF0000"/>
                </a:solidFill>
                <a:latin typeface="Calibri"/>
                <a:ea typeface="Calibri"/>
                <a:cs typeface="Calibri"/>
                <a:sym typeface="Calibri"/>
              </a:rPr>
              <a:t>&lt;!DOCTYPE html&gt; </a:t>
            </a:r>
            <a:r>
              <a:rPr b="0" i="0" lang="en-GB" sz="2100" u="none" cap="none" strike="noStrike">
                <a:solidFill>
                  <a:schemeClr val="dk1"/>
                </a:solidFill>
                <a:latin typeface="Calibri"/>
                <a:ea typeface="Calibri"/>
                <a:cs typeface="Calibri"/>
                <a:sym typeface="Calibri"/>
              </a:rPr>
              <a:t>declaration defines that this document is an HTML5 document</a:t>
            </a:r>
            <a:endParaRPr/>
          </a:p>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&lt;html&gt; element is the root element of an HTML page</a:t>
            </a:r>
            <a:endParaRPr/>
          </a:p>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&lt;head&gt; element contains meta information about the HTML page</a:t>
            </a:r>
            <a:endParaRPr/>
          </a:p>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&lt;title&gt; element specifies a title for the HTML page (which is shown in the browser's title bar or in the page's tab)</a:t>
            </a:r>
            <a:endParaRPr/>
          </a:p>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&lt;body&gt; element defines the document's body, and is a container for all the visible contents, such as headings, paragraphs, images, hyperlinks, tables, lists, etc.</a:t>
            </a:r>
            <a:endParaRPr/>
          </a:p>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&lt;h1&gt; element defines a large heading</a:t>
            </a:r>
            <a:endParaRPr/>
          </a:p>
          <a:p>
            <a:pPr indent="-285750" lvl="0" marL="285750" marR="0" rtl="0" algn="l">
              <a:spcBef>
                <a:spcPts val="0"/>
              </a:spcBef>
              <a:spcAft>
                <a:spcPts val="0"/>
              </a:spcAft>
              <a:buClr>
                <a:schemeClr val="dk1"/>
              </a:buClr>
              <a:buSzPts val="2100"/>
              <a:buFont typeface="Arial"/>
              <a:buChar char="•"/>
            </a:pPr>
            <a:r>
              <a:rPr b="0" i="0" lang="en-GB" sz="2100" u="none" cap="none" strike="noStrike">
                <a:solidFill>
                  <a:schemeClr val="dk1"/>
                </a:solidFill>
                <a:latin typeface="Calibri"/>
                <a:ea typeface="Calibri"/>
                <a:cs typeface="Calibri"/>
                <a:sym typeface="Calibri"/>
              </a:rPr>
              <a:t>The &lt;p&gt; element defines a paragraph</a:t>
            </a:r>
            <a:endParaRPr/>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109" name="Google Shape;10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10" name="Google Shape;1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500"/>
                                        <p:tgtEl>
                                          <p:spTgt spid="1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500"/>
                                        <p:tgtEl>
                                          <p:spTgt spid="1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500"/>
                                        <p:tgtEl>
                                          <p:spTgt spid="1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500"/>
                                        <p:tgtEl>
                                          <p:spTgt spid="1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Unordered Lists</a:t>
            </a:r>
            <a:endParaRPr/>
          </a:p>
        </p:txBody>
      </p:sp>
      <p:sp>
        <p:nvSpPr>
          <p:cNvPr id="360" name="Google Shape;36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61" name="Google Shape;36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62" name="Google Shape;362;p30"/>
          <p:cNvPicPr preferRelativeResize="0"/>
          <p:nvPr/>
        </p:nvPicPr>
        <p:blipFill rotWithShape="1">
          <a:blip r:embed="rId3">
            <a:alphaModFix/>
          </a:blip>
          <a:srcRect b="0" l="0" r="0" t="0"/>
          <a:stretch/>
        </p:blipFill>
        <p:spPr>
          <a:xfrm>
            <a:off x="939800" y="1690688"/>
            <a:ext cx="5283200" cy="3606800"/>
          </a:xfrm>
          <a:prstGeom prst="rect">
            <a:avLst/>
          </a:prstGeom>
          <a:noFill/>
          <a:ln>
            <a:noFill/>
          </a:ln>
        </p:spPr>
      </p:pic>
      <p:pic>
        <p:nvPicPr>
          <p:cNvPr id="363" name="Google Shape;363;p30"/>
          <p:cNvPicPr preferRelativeResize="0"/>
          <p:nvPr/>
        </p:nvPicPr>
        <p:blipFill rotWithShape="1">
          <a:blip r:embed="rId4">
            <a:alphaModFix/>
          </a:blip>
          <a:srcRect b="0" l="0" r="0" t="0"/>
          <a:stretch/>
        </p:blipFill>
        <p:spPr>
          <a:xfrm>
            <a:off x="6854371" y="2573338"/>
            <a:ext cx="4927600" cy="1841500"/>
          </a:xfrm>
          <a:prstGeom prst="rect">
            <a:avLst/>
          </a:prstGeom>
          <a:noFill/>
          <a:ln>
            <a:noFill/>
          </a:ln>
        </p:spPr>
      </p:pic>
      <p:pic>
        <p:nvPicPr>
          <p:cNvPr id="364" name="Google Shape;364;p30"/>
          <p:cNvPicPr preferRelativeResize="0"/>
          <p:nvPr/>
        </p:nvPicPr>
        <p:blipFill rotWithShape="1">
          <a:blip r:embed="rId5">
            <a:alphaModFix/>
          </a:blip>
          <a:srcRect b="0" l="0" r="0" t="0"/>
          <a:stretch/>
        </p:blipFill>
        <p:spPr>
          <a:xfrm>
            <a:off x="978600" y="1690688"/>
            <a:ext cx="5270500" cy="3492500"/>
          </a:xfrm>
          <a:prstGeom prst="rect">
            <a:avLst/>
          </a:prstGeom>
          <a:noFill/>
          <a:ln>
            <a:noFill/>
          </a:ln>
        </p:spPr>
      </p:pic>
      <p:pic>
        <p:nvPicPr>
          <p:cNvPr id="365" name="Google Shape;365;p30"/>
          <p:cNvPicPr preferRelativeResize="0"/>
          <p:nvPr/>
        </p:nvPicPr>
        <p:blipFill rotWithShape="1">
          <a:blip r:embed="rId6">
            <a:alphaModFix/>
          </a:blip>
          <a:srcRect b="0" l="0" r="0" t="0"/>
          <a:stretch/>
        </p:blipFill>
        <p:spPr>
          <a:xfrm>
            <a:off x="6854371" y="2547024"/>
            <a:ext cx="4914900" cy="1663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Ordered Lists</a:t>
            </a:r>
            <a:endParaRPr/>
          </a:p>
        </p:txBody>
      </p:sp>
      <p:sp>
        <p:nvSpPr>
          <p:cNvPr id="371" name="Google Shape;371;p31"/>
          <p:cNvSpPr txBox="1"/>
          <p:nvPr>
            <p:ph idx="1" type="body"/>
          </p:nvPr>
        </p:nvSpPr>
        <p:spPr>
          <a:xfrm>
            <a:off x="838200" y="1789112"/>
            <a:ext cx="10515600" cy="329451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&lt;ol&gt; tag defines an ordered list. An ordered list can be numerical or alphabetical.</a:t>
            </a:r>
            <a:endParaRPr/>
          </a:p>
          <a:p>
            <a:pPr indent="-228600" lvl="0" marL="228600" rtl="0" algn="l">
              <a:lnSpc>
                <a:spcPct val="100000"/>
              </a:lnSpc>
              <a:spcBef>
                <a:spcPts val="1000"/>
              </a:spcBef>
              <a:spcAft>
                <a:spcPts val="0"/>
              </a:spcAft>
              <a:buClr>
                <a:schemeClr val="dk1"/>
              </a:buClr>
              <a:buSzPts val="2800"/>
              <a:buChar char="•"/>
            </a:pPr>
            <a:r>
              <a:rPr lang="en-GB"/>
              <a:t>An ordered list starts with the &lt;ol&gt; tag. Each list item starts with the &lt;li&gt; tag.</a:t>
            </a:r>
            <a:endParaRPr/>
          </a:p>
          <a:p>
            <a:pPr indent="-228600" lvl="0" marL="228600" rtl="0" algn="l">
              <a:lnSpc>
                <a:spcPct val="100000"/>
              </a:lnSpc>
              <a:spcBef>
                <a:spcPts val="1000"/>
              </a:spcBef>
              <a:spcAft>
                <a:spcPts val="0"/>
              </a:spcAft>
              <a:buClr>
                <a:schemeClr val="dk1"/>
              </a:buClr>
              <a:buSzPts val="2800"/>
              <a:buChar char="•"/>
            </a:pPr>
            <a:r>
              <a:rPr lang="en-GB"/>
              <a:t>The list items will be marked with numbers by default:</a:t>
            </a:r>
            <a:endParaRPr/>
          </a:p>
          <a:p>
            <a:pPr indent="-228600" lvl="0" marL="228600" rtl="0" algn="l">
              <a:lnSpc>
                <a:spcPct val="100000"/>
              </a:lnSpc>
              <a:spcBef>
                <a:spcPts val="1000"/>
              </a:spcBef>
              <a:spcAft>
                <a:spcPts val="0"/>
              </a:spcAft>
              <a:buClr>
                <a:schemeClr val="dk1"/>
              </a:buClr>
              <a:buSzPts val="2800"/>
              <a:buChar char="•"/>
            </a:pPr>
            <a:r>
              <a:rPr lang="en-GB"/>
              <a:t>The type attribute of the &lt;ol&gt; tag, defines the type of the list item marker:</a:t>
            </a:r>
            <a:br>
              <a:rPr lang="en-GB"/>
            </a:br>
            <a:endParaRPr/>
          </a:p>
          <a:p>
            <a:pPr indent="-50800" lvl="0" marL="228600" rtl="0" algn="l">
              <a:lnSpc>
                <a:spcPct val="100000"/>
              </a:lnSpc>
              <a:spcBef>
                <a:spcPts val="1000"/>
              </a:spcBef>
              <a:spcAft>
                <a:spcPts val="0"/>
              </a:spcAft>
              <a:buClr>
                <a:schemeClr val="dk1"/>
              </a:buClr>
              <a:buSzPts val="2800"/>
              <a:buNone/>
            </a:pPr>
            <a:r>
              <a:t/>
            </a:r>
            <a:endParaRPr/>
          </a:p>
        </p:txBody>
      </p:sp>
      <p:sp>
        <p:nvSpPr>
          <p:cNvPr id="372" name="Google Shape;37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73" name="Google Shape;3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Ordered Lists</a:t>
            </a:r>
            <a:endParaRPr/>
          </a:p>
        </p:txBody>
      </p:sp>
      <p:sp>
        <p:nvSpPr>
          <p:cNvPr id="379" name="Google Shape;37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80" name="Google Shape;38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81" name="Google Shape;381;p32"/>
          <p:cNvPicPr preferRelativeResize="0"/>
          <p:nvPr>
            <p:ph idx="1" type="body"/>
          </p:nvPr>
        </p:nvPicPr>
        <p:blipFill rotWithShape="1">
          <a:blip r:embed="rId3">
            <a:alphaModFix/>
          </a:blip>
          <a:srcRect b="0" l="0" r="0" t="0"/>
          <a:stretch/>
        </p:blipFill>
        <p:spPr>
          <a:xfrm>
            <a:off x="910375" y="1928075"/>
            <a:ext cx="10371249" cy="36671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Ordered Lists</a:t>
            </a:r>
            <a:endParaRPr/>
          </a:p>
        </p:txBody>
      </p:sp>
      <p:sp>
        <p:nvSpPr>
          <p:cNvPr id="387" name="Google Shape;38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388" name="Google Shape;38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89" name="Google Shape;389;p33"/>
          <p:cNvPicPr preferRelativeResize="0"/>
          <p:nvPr>
            <p:ph idx="1" type="body"/>
          </p:nvPr>
        </p:nvPicPr>
        <p:blipFill rotWithShape="1">
          <a:blip r:embed="rId3">
            <a:alphaModFix/>
          </a:blip>
          <a:srcRect b="0" l="0" r="0" t="0"/>
          <a:stretch/>
        </p:blipFill>
        <p:spPr>
          <a:xfrm>
            <a:off x="838200" y="1644650"/>
            <a:ext cx="4914900" cy="3568700"/>
          </a:xfrm>
          <a:prstGeom prst="rect">
            <a:avLst/>
          </a:prstGeom>
          <a:noFill/>
          <a:ln>
            <a:noFill/>
          </a:ln>
        </p:spPr>
      </p:pic>
      <p:pic>
        <p:nvPicPr>
          <p:cNvPr id="390" name="Google Shape;390;p33"/>
          <p:cNvPicPr preferRelativeResize="0"/>
          <p:nvPr/>
        </p:nvPicPr>
        <p:blipFill rotWithShape="1">
          <a:blip r:embed="rId4">
            <a:alphaModFix/>
          </a:blip>
          <a:srcRect b="0" l="0" r="0" t="0"/>
          <a:stretch/>
        </p:blipFill>
        <p:spPr>
          <a:xfrm>
            <a:off x="5753100" y="1791834"/>
            <a:ext cx="5106307" cy="2356757"/>
          </a:xfrm>
          <a:prstGeom prst="rect">
            <a:avLst/>
          </a:prstGeom>
          <a:noFill/>
          <a:ln>
            <a:noFill/>
          </a:ln>
        </p:spPr>
      </p:pic>
      <p:pic>
        <p:nvPicPr>
          <p:cNvPr id="391" name="Google Shape;391;p33"/>
          <p:cNvPicPr preferRelativeResize="0"/>
          <p:nvPr/>
        </p:nvPicPr>
        <p:blipFill rotWithShape="1">
          <a:blip r:embed="rId5">
            <a:alphaModFix/>
          </a:blip>
          <a:srcRect b="0" l="0" r="0" t="0"/>
          <a:stretch/>
        </p:blipFill>
        <p:spPr>
          <a:xfrm>
            <a:off x="838200" y="1655261"/>
            <a:ext cx="4648200" cy="3517900"/>
          </a:xfrm>
          <a:prstGeom prst="rect">
            <a:avLst/>
          </a:prstGeom>
          <a:noFill/>
          <a:ln>
            <a:noFill/>
          </a:ln>
        </p:spPr>
      </p:pic>
      <p:pic>
        <p:nvPicPr>
          <p:cNvPr id="392" name="Google Shape;392;p33"/>
          <p:cNvPicPr preferRelativeResize="0"/>
          <p:nvPr/>
        </p:nvPicPr>
        <p:blipFill rotWithShape="1">
          <a:blip r:embed="rId6">
            <a:alphaModFix/>
          </a:blip>
          <a:srcRect b="0" l="0" r="0" t="0"/>
          <a:stretch/>
        </p:blipFill>
        <p:spPr>
          <a:xfrm>
            <a:off x="5753100" y="1890570"/>
            <a:ext cx="5373007" cy="24603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Nested Lists</a:t>
            </a:r>
            <a:endParaRPr/>
          </a:p>
        </p:txBody>
      </p:sp>
      <p:sp>
        <p:nvSpPr>
          <p:cNvPr id="398" name="Google Shape;398;p34"/>
          <p:cNvSpPr txBox="1"/>
          <p:nvPr>
            <p:ph idx="1" type="body"/>
          </p:nvPr>
        </p:nvSpPr>
        <p:spPr>
          <a:xfrm>
            <a:off x="838200" y="1789112"/>
            <a:ext cx="10515600" cy="67105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Lists can be nested (list inside list):</a:t>
            </a:r>
            <a:endParaRPr/>
          </a:p>
        </p:txBody>
      </p:sp>
      <p:sp>
        <p:nvSpPr>
          <p:cNvPr id="399" name="Google Shape;39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00" name="Google Shape;40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01" name="Google Shape;401;p34"/>
          <p:cNvPicPr preferRelativeResize="0"/>
          <p:nvPr/>
        </p:nvPicPr>
        <p:blipFill rotWithShape="1">
          <a:blip r:embed="rId3">
            <a:alphaModFix/>
          </a:blip>
          <a:srcRect b="0" l="0" r="0" t="0"/>
          <a:stretch/>
        </p:blipFill>
        <p:spPr>
          <a:xfrm>
            <a:off x="973364" y="2449740"/>
            <a:ext cx="4507731" cy="3896179"/>
          </a:xfrm>
          <a:prstGeom prst="rect">
            <a:avLst/>
          </a:prstGeom>
          <a:noFill/>
          <a:ln>
            <a:noFill/>
          </a:ln>
        </p:spPr>
      </p:pic>
      <p:pic>
        <p:nvPicPr>
          <p:cNvPr id="402" name="Google Shape;402;p34"/>
          <p:cNvPicPr preferRelativeResize="0"/>
          <p:nvPr/>
        </p:nvPicPr>
        <p:blipFill rotWithShape="1">
          <a:blip r:embed="rId4">
            <a:alphaModFix/>
          </a:blip>
          <a:srcRect b="0" l="0" r="0" t="0"/>
          <a:stretch/>
        </p:blipFill>
        <p:spPr>
          <a:xfrm>
            <a:off x="6837134" y="2449740"/>
            <a:ext cx="4048579" cy="35129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Block-level Elements</a:t>
            </a:r>
            <a:endParaRPr/>
          </a:p>
        </p:txBody>
      </p:sp>
      <p:sp>
        <p:nvSpPr>
          <p:cNvPr id="408" name="Google Shape;408;p35"/>
          <p:cNvSpPr txBox="1"/>
          <p:nvPr>
            <p:ph idx="1" type="body"/>
          </p:nvPr>
        </p:nvSpPr>
        <p:spPr>
          <a:xfrm>
            <a:off x="838200" y="1530494"/>
            <a:ext cx="10515600" cy="45672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A block-level element always starts on a new line, and the browsers automatically add some space (a margin) before and after the element.</a:t>
            </a:r>
            <a:endParaRPr/>
          </a:p>
          <a:p>
            <a:pPr indent="-228600" lvl="0" marL="228600" rtl="0" algn="l">
              <a:lnSpc>
                <a:spcPct val="100000"/>
              </a:lnSpc>
              <a:spcBef>
                <a:spcPts val="1000"/>
              </a:spcBef>
              <a:spcAft>
                <a:spcPts val="0"/>
              </a:spcAft>
              <a:buClr>
                <a:schemeClr val="dk1"/>
              </a:buClr>
              <a:buSzPts val="2800"/>
              <a:buChar char="•"/>
            </a:pPr>
            <a:r>
              <a:rPr lang="en-GB"/>
              <a:t>A block-level element always takes up the full width available (stretches out to the left and right as far as it can).</a:t>
            </a:r>
            <a:endParaRPr/>
          </a:p>
          <a:p>
            <a:pPr indent="-228600" lvl="0" marL="228600" rtl="0" algn="l">
              <a:lnSpc>
                <a:spcPct val="100000"/>
              </a:lnSpc>
              <a:spcBef>
                <a:spcPts val="1000"/>
              </a:spcBef>
              <a:spcAft>
                <a:spcPts val="0"/>
              </a:spcAft>
              <a:buClr>
                <a:schemeClr val="dk1"/>
              </a:buClr>
              <a:buSzPts val="2800"/>
              <a:buChar char="•"/>
            </a:pPr>
            <a:r>
              <a:rPr lang="en-GB"/>
              <a:t>Two commonly used block elements are: </a:t>
            </a:r>
            <a:r>
              <a:rPr lang="en-GB">
                <a:solidFill>
                  <a:srgbClr val="FF0000"/>
                </a:solidFill>
              </a:rPr>
              <a:t>&lt;p&gt; </a:t>
            </a:r>
            <a:r>
              <a:rPr lang="en-GB"/>
              <a:t>and </a:t>
            </a:r>
            <a:r>
              <a:rPr lang="en-GB">
                <a:solidFill>
                  <a:srgbClr val="FF0000"/>
                </a:solidFill>
              </a:rPr>
              <a:t>&lt;div&gt;</a:t>
            </a:r>
            <a:r>
              <a:rPr lang="en-GB"/>
              <a:t>.</a:t>
            </a:r>
            <a:endParaRPr/>
          </a:p>
          <a:p>
            <a:pPr indent="-228600" lvl="0" marL="228600" rtl="0" algn="l">
              <a:lnSpc>
                <a:spcPct val="100000"/>
              </a:lnSpc>
              <a:spcBef>
                <a:spcPts val="1000"/>
              </a:spcBef>
              <a:spcAft>
                <a:spcPts val="0"/>
              </a:spcAft>
              <a:buClr>
                <a:schemeClr val="dk1"/>
              </a:buClr>
              <a:buSzPts val="2800"/>
              <a:buChar char="•"/>
            </a:pPr>
            <a:r>
              <a:rPr lang="en-GB"/>
              <a:t>The &lt;p&gt; element defines a paragraph in an HTML document.</a:t>
            </a:r>
            <a:endParaRPr/>
          </a:p>
          <a:p>
            <a:pPr indent="-228600" lvl="0" marL="228600" rtl="0" algn="l">
              <a:lnSpc>
                <a:spcPct val="100000"/>
              </a:lnSpc>
              <a:spcBef>
                <a:spcPts val="1000"/>
              </a:spcBef>
              <a:spcAft>
                <a:spcPts val="0"/>
              </a:spcAft>
              <a:buClr>
                <a:schemeClr val="dk1"/>
              </a:buClr>
              <a:buSzPts val="2800"/>
              <a:buChar char="•"/>
            </a:pPr>
            <a:r>
              <a:rPr lang="en-GB"/>
              <a:t>The &lt;div&gt; element defines a division or a section in an HTML document.</a:t>
            </a:r>
            <a:br>
              <a:rPr lang="en-GB"/>
            </a:br>
            <a:endParaRPr/>
          </a:p>
        </p:txBody>
      </p:sp>
      <p:sp>
        <p:nvSpPr>
          <p:cNvPr id="409" name="Google Shape;40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10" name="Google Shape;41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Block-level Elements</a:t>
            </a:r>
            <a:endParaRPr/>
          </a:p>
        </p:txBody>
      </p:sp>
      <p:sp>
        <p:nvSpPr>
          <p:cNvPr id="416" name="Google Shape;41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17" name="Google Shape;41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18" name="Google Shape;418;p36"/>
          <p:cNvPicPr preferRelativeResize="0"/>
          <p:nvPr>
            <p:ph idx="1" type="body"/>
          </p:nvPr>
        </p:nvPicPr>
        <p:blipFill rotWithShape="1">
          <a:blip r:embed="rId3">
            <a:alphaModFix/>
          </a:blip>
          <a:srcRect b="0" l="0" r="0" t="0"/>
          <a:stretch/>
        </p:blipFill>
        <p:spPr>
          <a:xfrm>
            <a:off x="838199" y="1525699"/>
            <a:ext cx="7511143" cy="3222141"/>
          </a:xfrm>
          <a:prstGeom prst="rect">
            <a:avLst/>
          </a:prstGeom>
          <a:noFill/>
          <a:ln>
            <a:noFill/>
          </a:ln>
        </p:spPr>
      </p:pic>
      <p:pic>
        <p:nvPicPr>
          <p:cNvPr id="419" name="Google Shape;419;p36"/>
          <p:cNvPicPr preferRelativeResize="0"/>
          <p:nvPr/>
        </p:nvPicPr>
        <p:blipFill rotWithShape="1">
          <a:blip r:embed="rId4">
            <a:alphaModFix/>
          </a:blip>
          <a:srcRect b="0" l="0" r="0" t="0"/>
          <a:stretch/>
        </p:blipFill>
        <p:spPr>
          <a:xfrm>
            <a:off x="838198" y="4327148"/>
            <a:ext cx="8011888" cy="166721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Inline Elements</a:t>
            </a:r>
            <a:endParaRPr/>
          </a:p>
        </p:txBody>
      </p:sp>
      <p:sp>
        <p:nvSpPr>
          <p:cNvPr id="425" name="Google Shape;425;p37"/>
          <p:cNvSpPr txBox="1"/>
          <p:nvPr>
            <p:ph idx="1" type="body"/>
          </p:nvPr>
        </p:nvSpPr>
        <p:spPr>
          <a:xfrm>
            <a:off x="838200" y="1854426"/>
            <a:ext cx="10515600" cy="2782887"/>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An inline element does not start on a new line.</a:t>
            </a:r>
            <a:endParaRPr/>
          </a:p>
          <a:p>
            <a:pPr indent="-228600" lvl="0" marL="228600" rtl="0" algn="l">
              <a:lnSpc>
                <a:spcPct val="150000"/>
              </a:lnSpc>
              <a:spcBef>
                <a:spcPts val="1000"/>
              </a:spcBef>
              <a:spcAft>
                <a:spcPts val="0"/>
              </a:spcAft>
              <a:buClr>
                <a:schemeClr val="dk1"/>
              </a:buClr>
              <a:buSzPts val="2800"/>
              <a:buChar char="•"/>
            </a:pPr>
            <a:r>
              <a:rPr lang="en-GB"/>
              <a:t>An inline element only takes up as much width as necessary.</a:t>
            </a:r>
            <a:endParaRPr/>
          </a:p>
          <a:p>
            <a:pPr indent="-228600" lvl="0" marL="228600" rtl="0" algn="l">
              <a:lnSpc>
                <a:spcPct val="150000"/>
              </a:lnSpc>
              <a:spcBef>
                <a:spcPts val="1000"/>
              </a:spcBef>
              <a:spcAft>
                <a:spcPts val="0"/>
              </a:spcAft>
              <a:buClr>
                <a:schemeClr val="dk1"/>
              </a:buClr>
              <a:buSzPts val="2800"/>
              <a:buChar char="•"/>
            </a:pPr>
            <a:r>
              <a:rPr lang="en-GB"/>
              <a:t>This is a &lt;span&gt; element inside a paragraph.</a:t>
            </a:r>
            <a:endParaRPr/>
          </a:p>
        </p:txBody>
      </p:sp>
      <p:sp>
        <p:nvSpPr>
          <p:cNvPr id="426" name="Google Shape;42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27" name="Google Shape;42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Inline Elements</a:t>
            </a:r>
            <a:endParaRPr/>
          </a:p>
        </p:txBody>
      </p:sp>
      <p:sp>
        <p:nvSpPr>
          <p:cNvPr id="433" name="Google Shape;43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34" name="Google Shape;43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35" name="Google Shape;435;p38"/>
          <p:cNvPicPr preferRelativeResize="0"/>
          <p:nvPr>
            <p:ph idx="1" type="body"/>
          </p:nvPr>
        </p:nvPicPr>
        <p:blipFill rotWithShape="1">
          <a:blip r:embed="rId3">
            <a:alphaModFix/>
          </a:blip>
          <a:srcRect b="0" l="0" r="0" t="0"/>
          <a:stretch/>
        </p:blipFill>
        <p:spPr>
          <a:xfrm>
            <a:off x="1041400" y="1431408"/>
            <a:ext cx="8750300" cy="3263900"/>
          </a:xfrm>
          <a:prstGeom prst="rect">
            <a:avLst/>
          </a:prstGeom>
          <a:noFill/>
          <a:ln>
            <a:noFill/>
          </a:ln>
        </p:spPr>
      </p:pic>
      <p:pic>
        <p:nvPicPr>
          <p:cNvPr id="436" name="Google Shape;436;p38"/>
          <p:cNvPicPr preferRelativeResize="0"/>
          <p:nvPr/>
        </p:nvPicPr>
        <p:blipFill rotWithShape="1">
          <a:blip r:embed="rId4">
            <a:alphaModFix/>
          </a:blip>
          <a:srcRect b="0" l="0" r="763" t="0"/>
          <a:stretch/>
        </p:blipFill>
        <p:spPr>
          <a:xfrm>
            <a:off x="1041401" y="4583793"/>
            <a:ext cx="9635836" cy="15563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&lt;div&gt; Element</a:t>
            </a:r>
            <a:endParaRPr/>
          </a:p>
        </p:txBody>
      </p:sp>
      <p:sp>
        <p:nvSpPr>
          <p:cNvPr id="442" name="Google Shape;442;p39"/>
          <p:cNvSpPr txBox="1"/>
          <p:nvPr>
            <p:ph idx="1" type="body"/>
          </p:nvPr>
        </p:nvSpPr>
        <p:spPr>
          <a:xfrm>
            <a:off x="838200" y="1854426"/>
            <a:ext cx="10515600" cy="4241574"/>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&lt;div&gt; element is often used as a container for other HTML elements.</a:t>
            </a:r>
            <a:endParaRPr/>
          </a:p>
          <a:p>
            <a:pPr indent="-228600" lvl="0" marL="228600" rtl="0" algn="l">
              <a:lnSpc>
                <a:spcPct val="150000"/>
              </a:lnSpc>
              <a:spcBef>
                <a:spcPts val="1000"/>
              </a:spcBef>
              <a:spcAft>
                <a:spcPts val="0"/>
              </a:spcAft>
              <a:buClr>
                <a:schemeClr val="dk1"/>
              </a:buClr>
              <a:buSzPts val="2800"/>
              <a:buChar char="•"/>
            </a:pPr>
            <a:r>
              <a:rPr lang="en-GB"/>
              <a:t>The &lt;div&gt; element has no required attributes, but </a:t>
            </a:r>
            <a:r>
              <a:rPr lang="en-GB">
                <a:solidFill>
                  <a:srgbClr val="FF0000"/>
                </a:solidFill>
              </a:rPr>
              <a:t>style</a:t>
            </a:r>
            <a:r>
              <a:rPr lang="en-GB"/>
              <a:t>, </a:t>
            </a:r>
            <a:r>
              <a:rPr lang="en-GB">
                <a:solidFill>
                  <a:srgbClr val="FF0000"/>
                </a:solidFill>
              </a:rPr>
              <a:t>class</a:t>
            </a:r>
            <a:r>
              <a:rPr lang="en-GB"/>
              <a:t> and </a:t>
            </a:r>
            <a:r>
              <a:rPr lang="en-GB">
                <a:solidFill>
                  <a:srgbClr val="FF0000"/>
                </a:solidFill>
              </a:rPr>
              <a:t>id</a:t>
            </a:r>
            <a:r>
              <a:rPr lang="en-GB"/>
              <a:t> are common.</a:t>
            </a:r>
            <a:endParaRPr/>
          </a:p>
          <a:p>
            <a:pPr indent="-228600" lvl="0" marL="228600" rtl="0" algn="l">
              <a:lnSpc>
                <a:spcPct val="150000"/>
              </a:lnSpc>
              <a:spcBef>
                <a:spcPts val="1000"/>
              </a:spcBef>
              <a:spcAft>
                <a:spcPts val="0"/>
              </a:spcAft>
              <a:buClr>
                <a:schemeClr val="dk1"/>
              </a:buClr>
              <a:buSzPts val="2800"/>
              <a:buChar char="•"/>
            </a:pPr>
            <a:r>
              <a:rPr lang="en-GB"/>
              <a:t>When used together with CSS, the &lt;div&gt; element can be used to style blocks of content:</a:t>
            </a:r>
            <a:endParaRPr/>
          </a:p>
        </p:txBody>
      </p:sp>
      <p:sp>
        <p:nvSpPr>
          <p:cNvPr id="443" name="Google Shape;443;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44" name="Google Shape;44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What is an HTML Element?</a:t>
            </a:r>
            <a:endParaRPr/>
          </a:p>
        </p:txBody>
      </p:sp>
      <p:sp>
        <p:nvSpPr>
          <p:cNvPr id="116" name="Google Shape;116;p4"/>
          <p:cNvSpPr txBox="1"/>
          <p:nvPr>
            <p:ph idx="1" type="body"/>
          </p:nvPr>
        </p:nvSpPr>
        <p:spPr>
          <a:xfrm>
            <a:off x="997861" y="1910136"/>
            <a:ext cx="10515600" cy="9937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GB"/>
              <a:t>An HTML element is defined by a start tag, some content, and an end tag:</a:t>
            </a:r>
            <a:endParaRPr/>
          </a:p>
        </p:txBody>
      </p:sp>
      <p:pic>
        <p:nvPicPr>
          <p:cNvPr id="117" name="Google Shape;117;p4"/>
          <p:cNvPicPr preferRelativeResize="0"/>
          <p:nvPr/>
        </p:nvPicPr>
        <p:blipFill rotWithShape="1">
          <a:blip r:embed="rId3">
            <a:alphaModFix/>
          </a:blip>
          <a:srcRect b="0" l="0" r="0" t="0"/>
          <a:stretch/>
        </p:blipFill>
        <p:spPr>
          <a:xfrm>
            <a:off x="2912836" y="2889423"/>
            <a:ext cx="6540500" cy="622300"/>
          </a:xfrm>
          <a:prstGeom prst="rect">
            <a:avLst/>
          </a:prstGeom>
          <a:noFill/>
          <a:ln>
            <a:noFill/>
          </a:ln>
        </p:spPr>
      </p:pic>
      <p:sp>
        <p:nvSpPr>
          <p:cNvPr id="118" name="Google Shape;118;p4"/>
          <p:cNvSpPr txBox="1"/>
          <p:nvPr/>
        </p:nvSpPr>
        <p:spPr>
          <a:xfrm>
            <a:off x="901205" y="3657427"/>
            <a:ext cx="10515600" cy="6223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GB" sz="2800">
                <a:solidFill>
                  <a:schemeClr val="dk1"/>
                </a:solidFill>
                <a:latin typeface="Calibri"/>
                <a:ea typeface="Calibri"/>
                <a:cs typeface="Calibri"/>
                <a:sym typeface="Calibri"/>
              </a:rPr>
              <a:t>The HTML </a:t>
            </a:r>
            <a:r>
              <a:rPr b="1" lang="en-GB" sz="2800">
                <a:solidFill>
                  <a:schemeClr val="dk1"/>
                </a:solidFill>
                <a:latin typeface="Calibri"/>
                <a:ea typeface="Calibri"/>
                <a:cs typeface="Calibri"/>
                <a:sym typeface="Calibri"/>
              </a:rPr>
              <a:t>element</a:t>
            </a:r>
            <a:r>
              <a:rPr lang="en-GB" sz="2800">
                <a:solidFill>
                  <a:schemeClr val="dk1"/>
                </a:solidFill>
                <a:latin typeface="Calibri"/>
                <a:ea typeface="Calibri"/>
                <a:cs typeface="Calibri"/>
                <a:sym typeface="Calibri"/>
              </a:rPr>
              <a:t> is everything from the start tag to the end tag:</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19" name="Google Shape;119;p4"/>
          <p:cNvPicPr preferRelativeResize="0"/>
          <p:nvPr/>
        </p:nvPicPr>
        <p:blipFill rotWithShape="1">
          <a:blip r:embed="rId4">
            <a:alphaModFix/>
          </a:blip>
          <a:srcRect b="0" l="0" r="0" t="0"/>
          <a:stretch/>
        </p:blipFill>
        <p:spPr>
          <a:xfrm>
            <a:off x="444164" y="4740408"/>
            <a:ext cx="2468672" cy="772407"/>
          </a:xfrm>
          <a:prstGeom prst="rect">
            <a:avLst/>
          </a:prstGeom>
          <a:noFill/>
          <a:ln>
            <a:noFill/>
          </a:ln>
        </p:spPr>
      </p:pic>
      <p:pic>
        <p:nvPicPr>
          <p:cNvPr id="120" name="Google Shape;120;p4"/>
          <p:cNvPicPr preferRelativeResize="0"/>
          <p:nvPr/>
        </p:nvPicPr>
        <p:blipFill rotWithShape="1">
          <a:blip r:embed="rId5">
            <a:alphaModFix/>
          </a:blip>
          <a:srcRect b="0" l="0" r="0" t="0"/>
          <a:stretch/>
        </p:blipFill>
        <p:spPr>
          <a:xfrm>
            <a:off x="3101372" y="4122412"/>
            <a:ext cx="8925229" cy="2233938"/>
          </a:xfrm>
          <a:prstGeom prst="rect">
            <a:avLst/>
          </a:prstGeom>
          <a:noFill/>
          <a:ln>
            <a:noFill/>
          </a:ln>
        </p:spPr>
      </p:pic>
      <p:sp>
        <p:nvSpPr>
          <p:cNvPr id="121" name="Google Shape;12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22" name="Google Shape;1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&lt;div&gt; Element</a:t>
            </a:r>
            <a:endParaRPr/>
          </a:p>
        </p:txBody>
      </p:sp>
      <p:sp>
        <p:nvSpPr>
          <p:cNvPr id="450" name="Google Shape;45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51" name="Google Shape;45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52" name="Google Shape;452;p40"/>
          <p:cNvPicPr preferRelativeResize="0"/>
          <p:nvPr>
            <p:ph idx="1" type="body"/>
          </p:nvPr>
        </p:nvPicPr>
        <p:blipFill rotWithShape="1">
          <a:blip r:embed="rId3">
            <a:alphaModFix/>
          </a:blip>
          <a:srcRect b="0" l="0" r="0" t="0"/>
          <a:stretch/>
        </p:blipFill>
        <p:spPr>
          <a:xfrm>
            <a:off x="998765" y="1392464"/>
            <a:ext cx="7383236" cy="3398632"/>
          </a:xfrm>
          <a:prstGeom prst="rect">
            <a:avLst/>
          </a:prstGeom>
          <a:noFill/>
          <a:ln>
            <a:noFill/>
          </a:ln>
        </p:spPr>
      </p:pic>
      <p:pic>
        <p:nvPicPr>
          <p:cNvPr id="453" name="Google Shape;453;p40"/>
          <p:cNvPicPr preferRelativeResize="0"/>
          <p:nvPr/>
        </p:nvPicPr>
        <p:blipFill rotWithShape="1">
          <a:blip r:embed="rId4">
            <a:alphaModFix/>
          </a:blip>
          <a:srcRect b="0" l="0" r="0" t="0"/>
          <a:stretch/>
        </p:blipFill>
        <p:spPr>
          <a:xfrm>
            <a:off x="2281382" y="4614226"/>
            <a:ext cx="6486236" cy="17026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&lt;span&gt; Element</a:t>
            </a:r>
            <a:endParaRPr/>
          </a:p>
        </p:txBody>
      </p:sp>
      <p:sp>
        <p:nvSpPr>
          <p:cNvPr id="459" name="Google Shape;459;p41"/>
          <p:cNvSpPr txBox="1"/>
          <p:nvPr>
            <p:ph idx="1" type="body"/>
          </p:nvPr>
        </p:nvSpPr>
        <p:spPr>
          <a:xfrm>
            <a:off x="838200" y="1854426"/>
            <a:ext cx="10515600" cy="4241574"/>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&lt;span&gt; element is an inline container used to mark up a part of a text, or a part of a document.</a:t>
            </a:r>
            <a:endParaRPr/>
          </a:p>
          <a:p>
            <a:pPr indent="-228600" lvl="0" marL="228600" rtl="0" algn="l">
              <a:lnSpc>
                <a:spcPct val="150000"/>
              </a:lnSpc>
              <a:spcBef>
                <a:spcPts val="1000"/>
              </a:spcBef>
              <a:spcAft>
                <a:spcPts val="0"/>
              </a:spcAft>
              <a:buClr>
                <a:schemeClr val="dk1"/>
              </a:buClr>
              <a:buSzPts val="2800"/>
              <a:buChar char="•"/>
            </a:pPr>
            <a:r>
              <a:rPr lang="en-GB"/>
              <a:t>The &lt;span&gt; element has no required attributes, but style, class and id are common.</a:t>
            </a:r>
            <a:endParaRPr/>
          </a:p>
          <a:p>
            <a:pPr indent="-228600" lvl="0" marL="228600" rtl="0" algn="l">
              <a:lnSpc>
                <a:spcPct val="150000"/>
              </a:lnSpc>
              <a:spcBef>
                <a:spcPts val="1000"/>
              </a:spcBef>
              <a:spcAft>
                <a:spcPts val="0"/>
              </a:spcAft>
              <a:buClr>
                <a:schemeClr val="dk1"/>
              </a:buClr>
              <a:buSzPts val="2800"/>
              <a:buChar char="•"/>
            </a:pPr>
            <a:r>
              <a:rPr lang="en-GB"/>
              <a:t>When used together with CSS, the &lt;span&gt; element can be used to style parts of the text:</a:t>
            </a:r>
            <a:endParaRPr/>
          </a:p>
        </p:txBody>
      </p:sp>
      <p:sp>
        <p:nvSpPr>
          <p:cNvPr id="460" name="Google Shape;46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61" name="Google Shape;46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&lt;span&gt; Element</a:t>
            </a:r>
            <a:endParaRPr/>
          </a:p>
        </p:txBody>
      </p:sp>
      <p:sp>
        <p:nvSpPr>
          <p:cNvPr id="467" name="Google Shape;46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68" name="Google Shape;46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69" name="Google Shape;469;p42"/>
          <p:cNvPicPr preferRelativeResize="0"/>
          <p:nvPr>
            <p:ph idx="1" type="body"/>
          </p:nvPr>
        </p:nvPicPr>
        <p:blipFill rotWithShape="1">
          <a:blip r:embed="rId3">
            <a:alphaModFix/>
          </a:blip>
          <a:srcRect b="0" l="0" r="0" t="0"/>
          <a:stretch/>
        </p:blipFill>
        <p:spPr>
          <a:xfrm>
            <a:off x="838200" y="1425009"/>
            <a:ext cx="8458200" cy="3137136"/>
          </a:xfrm>
          <a:prstGeom prst="rect">
            <a:avLst/>
          </a:prstGeom>
          <a:noFill/>
          <a:ln>
            <a:noFill/>
          </a:ln>
        </p:spPr>
      </p:pic>
      <p:pic>
        <p:nvPicPr>
          <p:cNvPr id="470" name="Google Shape;470;p42"/>
          <p:cNvPicPr preferRelativeResize="0"/>
          <p:nvPr/>
        </p:nvPicPr>
        <p:blipFill rotWithShape="1">
          <a:blip r:embed="rId4">
            <a:alphaModFix/>
          </a:blip>
          <a:srcRect b="0" l="0" r="0" t="0"/>
          <a:stretch/>
        </p:blipFill>
        <p:spPr>
          <a:xfrm>
            <a:off x="895350" y="4345214"/>
            <a:ext cx="5372100" cy="1651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Classes</a:t>
            </a:r>
            <a:endParaRPr/>
          </a:p>
        </p:txBody>
      </p:sp>
      <p:sp>
        <p:nvSpPr>
          <p:cNvPr id="476" name="Google Shape;47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77" name="Google Shape;4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8" name="Google Shape;478;p43"/>
          <p:cNvSpPr txBox="1"/>
          <p:nvPr>
            <p:ph idx="1" type="body"/>
          </p:nvPr>
        </p:nvSpPr>
        <p:spPr>
          <a:xfrm>
            <a:off x="838200" y="1690688"/>
            <a:ext cx="10515600" cy="452460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class attribute is used to specify a class for an HTML element.</a:t>
            </a:r>
            <a:endParaRPr/>
          </a:p>
          <a:p>
            <a:pPr indent="-228600" lvl="0" marL="228600" rtl="0" algn="l">
              <a:lnSpc>
                <a:spcPct val="100000"/>
              </a:lnSpc>
              <a:spcBef>
                <a:spcPts val="1000"/>
              </a:spcBef>
              <a:spcAft>
                <a:spcPts val="0"/>
              </a:spcAft>
              <a:buClr>
                <a:schemeClr val="dk1"/>
              </a:buClr>
              <a:buSzPts val="2800"/>
              <a:buChar char="•"/>
            </a:pPr>
            <a:r>
              <a:rPr lang="en-GB"/>
              <a:t>Multiple HTML elements can share the same class.</a:t>
            </a:r>
            <a:endParaRPr/>
          </a:p>
          <a:p>
            <a:pPr indent="-228600" lvl="0" marL="228600" rtl="0" algn="l">
              <a:lnSpc>
                <a:spcPct val="100000"/>
              </a:lnSpc>
              <a:spcBef>
                <a:spcPts val="1000"/>
              </a:spcBef>
              <a:spcAft>
                <a:spcPts val="0"/>
              </a:spcAft>
              <a:buClr>
                <a:schemeClr val="dk1"/>
              </a:buClr>
              <a:buSzPts val="2800"/>
              <a:buChar char="•"/>
            </a:pPr>
            <a:r>
              <a:rPr lang="en-GB"/>
              <a:t>The class attribute is often used to point to a class name in a style sheet. It can also be used by a JavaScript to access and manipulate elements with the specific class name.</a:t>
            </a:r>
            <a:endParaRPr/>
          </a:p>
          <a:p>
            <a:pPr indent="-228600" lvl="0" marL="228600" rtl="0" algn="l">
              <a:lnSpc>
                <a:spcPct val="100000"/>
              </a:lnSpc>
              <a:spcBef>
                <a:spcPts val="1000"/>
              </a:spcBef>
              <a:spcAft>
                <a:spcPts val="0"/>
              </a:spcAft>
              <a:buClr>
                <a:schemeClr val="dk1"/>
              </a:buClr>
              <a:buSzPts val="2800"/>
              <a:buChar char="•"/>
            </a:pPr>
            <a:r>
              <a:rPr lang="en-GB"/>
              <a:t>The class name is </a:t>
            </a:r>
            <a:r>
              <a:rPr lang="en-GB">
                <a:solidFill>
                  <a:srgbClr val="FF0000"/>
                </a:solidFill>
              </a:rPr>
              <a:t>case sensitive</a:t>
            </a:r>
            <a:r>
              <a:rPr lang="en-GB"/>
              <a:t>! </a:t>
            </a:r>
            <a:endParaRPr/>
          </a:p>
          <a:p>
            <a:pPr indent="-228600" lvl="0" marL="228600" rtl="0" algn="l">
              <a:lnSpc>
                <a:spcPct val="100000"/>
              </a:lnSpc>
              <a:spcBef>
                <a:spcPts val="1000"/>
              </a:spcBef>
              <a:spcAft>
                <a:spcPts val="0"/>
              </a:spcAft>
              <a:buClr>
                <a:schemeClr val="dk1"/>
              </a:buClr>
              <a:buSzPts val="2800"/>
              <a:buChar char="•"/>
            </a:pPr>
            <a:r>
              <a:rPr lang="en-GB"/>
              <a:t>The class attribute can be used on </a:t>
            </a:r>
            <a:r>
              <a:rPr b="1" lang="en-GB"/>
              <a:t>any</a:t>
            </a:r>
            <a:r>
              <a:rPr lang="en-GB"/>
              <a:t> HTML element.</a:t>
            </a:r>
            <a:endParaRPr/>
          </a:p>
          <a:p>
            <a:pPr indent="-50800" lvl="0" marL="228600" rtl="0" algn="l">
              <a:lnSpc>
                <a:spcPct val="100000"/>
              </a:lnSpc>
              <a:spcBef>
                <a:spcPts val="1000"/>
              </a:spcBef>
              <a:spcAft>
                <a:spcPts val="0"/>
              </a:spcAft>
              <a:buClr>
                <a:schemeClr val="dk1"/>
              </a:buClr>
              <a:buSzPts val="2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Class Syntax</a:t>
            </a:r>
            <a:endParaRPr/>
          </a:p>
        </p:txBody>
      </p:sp>
      <p:sp>
        <p:nvSpPr>
          <p:cNvPr id="484" name="Google Shape;48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85" name="Google Shape;48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86" name="Google Shape;486;p44"/>
          <p:cNvSpPr txBox="1"/>
          <p:nvPr>
            <p:ph idx="1" type="body"/>
          </p:nvPr>
        </p:nvSpPr>
        <p:spPr>
          <a:xfrm>
            <a:off x="838200" y="1690688"/>
            <a:ext cx="10515600" cy="4218895"/>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400"/>
              <a:buChar char="•"/>
            </a:pPr>
            <a:r>
              <a:rPr lang="en-GB" sz="2400"/>
              <a:t>To create a class; write a period (.) character, followed by a class name. Then, define the CSS properties within curly braces {}:</a:t>
            </a:r>
            <a:endParaRPr/>
          </a:p>
          <a:p>
            <a:pPr indent="0" lvl="0" marL="0" rtl="0" algn="l">
              <a:lnSpc>
                <a:spcPct val="150000"/>
              </a:lnSpc>
              <a:spcBef>
                <a:spcPts val="1000"/>
              </a:spcBef>
              <a:spcAft>
                <a:spcPts val="0"/>
              </a:spcAft>
              <a:buClr>
                <a:schemeClr val="dk1"/>
              </a:buClr>
              <a:buSzPts val="2400"/>
              <a:buNone/>
            </a:pPr>
            <a:r>
              <a:rPr lang="en-GB" sz="2400"/>
              <a:t>				</a:t>
            </a:r>
            <a:r>
              <a:rPr b="1" lang="en-GB" sz="2400"/>
              <a:t>[explained later in CSS]</a:t>
            </a:r>
            <a:endParaRPr/>
          </a:p>
          <a:p>
            <a:pPr indent="-228600" lvl="0" marL="228600" rtl="0" algn="l">
              <a:lnSpc>
                <a:spcPct val="150000"/>
              </a:lnSpc>
              <a:spcBef>
                <a:spcPts val="1000"/>
              </a:spcBef>
              <a:spcAft>
                <a:spcPts val="0"/>
              </a:spcAft>
              <a:buClr>
                <a:schemeClr val="dk1"/>
              </a:buClr>
              <a:buSzPts val="2400"/>
              <a:buChar char="•"/>
            </a:pPr>
            <a:r>
              <a:rPr lang="en-GB" sz="2400"/>
              <a:t>In the following example we have three &lt;div&gt; elements with a class attribute with the value of "city". All of the three &lt;div&gt; elements will be styled equally according to the .city style definition in the head section: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title"/>
          </p:nvPr>
        </p:nvSpPr>
        <p:spPr>
          <a:xfrm>
            <a:off x="684088"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Class Syntax</a:t>
            </a:r>
            <a:endParaRPr/>
          </a:p>
        </p:txBody>
      </p:sp>
      <p:sp>
        <p:nvSpPr>
          <p:cNvPr id="492" name="Google Shape;49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493" name="Google Shape;49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94" name="Google Shape;494;p45"/>
          <p:cNvPicPr preferRelativeResize="0"/>
          <p:nvPr>
            <p:ph idx="1" type="body"/>
          </p:nvPr>
        </p:nvPicPr>
        <p:blipFill rotWithShape="1">
          <a:blip r:embed="rId3">
            <a:alphaModFix/>
          </a:blip>
          <a:srcRect b="59164" l="0" r="0" t="0"/>
          <a:stretch/>
        </p:blipFill>
        <p:spPr>
          <a:xfrm>
            <a:off x="1516553" y="1683981"/>
            <a:ext cx="8809701" cy="3805741"/>
          </a:xfrm>
          <a:prstGeom prst="rect">
            <a:avLst/>
          </a:prstGeom>
          <a:noFill/>
          <a:ln>
            <a:noFill/>
          </a:ln>
        </p:spPr>
      </p:pic>
      <p:pic>
        <p:nvPicPr>
          <p:cNvPr id="495" name="Google Shape;495;p45"/>
          <p:cNvPicPr preferRelativeResize="0"/>
          <p:nvPr/>
        </p:nvPicPr>
        <p:blipFill rotWithShape="1">
          <a:blip r:embed="rId3">
            <a:alphaModFix/>
          </a:blip>
          <a:srcRect b="0" l="0" r="41551" t="40651"/>
          <a:stretch/>
        </p:blipFill>
        <p:spPr>
          <a:xfrm>
            <a:off x="5575559" y="1318636"/>
            <a:ext cx="4750695" cy="467929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id Attribute</a:t>
            </a:r>
            <a:endParaRPr/>
          </a:p>
        </p:txBody>
      </p:sp>
      <p:sp>
        <p:nvSpPr>
          <p:cNvPr id="501" name="Google Shape;50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02" name="Google Shape;50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03" name="Google Shape;503;p46"/>
          <p:cNvSpPr txBox="1"/>
          <p:nvPr>
            <p:ph idx="1" type="body"/>
          </p:nvPr>
        </p:nvSpPr>
        <p:spPr>
          <a:xfrm>
            <a:off x="838200" y="1526284"/>
            <a:ext cx="10515600" cy="483006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id attribute is used to specify a unique id for an HTML element.</a:t>
            </a:r>
            <a:endParaRPr/>
          </a:p>
          <a:p>
            <a:pPr indent="-228600" lvl="0" marL="228600" rtl="0" algn="l">
              <a:lnSpc>
                <a:spcPct val="100000"/>
              </a:lnSpc>
              <a:spcBef>
                <a:spcPts val="1000"/>
              </a:spcBef>
              <a:spcAft>
                <a:spcPts val="0"/>
              </a:spcAft>
              <a:buClr>
                <a:srgbClr val="FF0000"/>
              </a:buClr>
              <a:buSzPts val="2800"/>
              <a:buChar char="•"/>
            </a:pPr>
            <a:r>
              <a:rPr lang="en-GB">
                <a:solidFill>
                  <a:srgbClr val="FF0000"/>
                </a:solidFill>
              </a:rPr>
              <a:t>You cannot have more than one element with the same id </a:t>
            </a:r>
            <a:r>
              <a:rPr lang="en-GB"/>
              <a:t>in an HTML document.</a:t>
            </a:r>
            <a:endParaRPr/>
          </a:p>
          <a:p>
            <a:pPr indent="-228600" lvl="0" marL="228600" rtl="0" algn="l">
              <a:lnSpc>
                <a:spcPct val="100000"/>
              </a:lnSpc>
              <a:spcBef>
                <a:spcPts val="1000"/>
              </a:spcBef>
              <a:spcAft>
                <a:spcPts val="0"/>
              </a:spcAft>
              <a:buClr>
                <a:schemeClr val="dk1"/>
              </a:buClr>
              <a:buSzPts val="2800"/>
              <a:buChar char="•"/>
            </a:pPr>
            <a:r>
              <a:rPr lang="en-GB"/>
              <a:t>The id attribute is used to point to a specific style declaration in a style sheet. It is also used by JavaScript to access and manipulate the element with the specific id.</a:t>
            </a:r>
            <a:endParaRPr/>
          </a:p>
          <a:p>
            <a:pPr indent="-228600" lvl="0" marL="228600" rtl="0" algn="l">
              <a:lnSpc>
                <a:spcPct val="100000"/>
              </a:lnSpc>
              <a:spcBef>
                <a:spcPts val="1000"/>
              </a:spcBef>
              <a:spcAft>
                <a:spcPts val="0"/>
              </a:spcAft>
              <a:buClr>
                <a:schemeClr val="dk1"/>
              </a:buClr>
              <a:buSzPts val="2800"/>
              <a:buChar char="•"/>
            </a:pPr>
            <a:r>
              <a:rPr lang="en-GB"/>
              <a:t>The id name is </a:t>
            </a:r>
            <a:r>
              <a:rPr lang="en-GB">
                <a:solidFill>
                  <a:srgbClr val="FF0000"/>
                </a:solidFill>
              </a:rPr>
              <a:t>case sensitive!</a:t>
            </a:r>
            <a:endParaRPr/>
          </a:p>
          <a:p>
            <a:pPr indent="-228600" lvl="0" marL="228600" rtl="0" algn="l">
              <a:lnSpc>
                <a:spcPct val="100000"/>
              </a:lnSpc>
              <a:spcBef>
                <a:spcPts val="1000"/>
              </a:spcBef>
              <a:spcAft>
                <a:spcPts val="0"/>
              </a:spcAft>
              <a:buClr>
                <a:schemeClr val="dk1"/>
              </a:buClr>
              <a:buSzPts val="2800"/>
              <a:buChar char="•"/>
            </a:pPr>
            <a:r>
              <a:rPr lang="en-GB"/>
              <a:t>The id name must contain at least one character, cannot start with a number, and must not contain whitespaces (spaces, tabs, etc.).</a:t>
            </a:r>
            <a:endParaRPr/>
          </a:p>
          <a:p>
            <a:pPr indent="0" lvl="0" marL="0" rtl="0" algn="l">
              <a:lnSpc>
                <a:spcPct val="10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id Syntax</a:t>
            </a:r>
            <a:endParaRPr/>
          </a:p>
        </p:txBody>
      </p:sp>
      <p:sp>
        <p:nvSpPr>
          <p:cNvPr id="509" name="Google Shape;50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10" name="Google Shape;51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11" name="Google Shape;511;p47"/>
          <p:cNvSpPr txBox="1"/>
          <p:nvPr>
            <p:ph idx="1" type="body"/>
          </p:nvPr>
        </p:nvSpPr>
        <p:spPr>
          <a:xfrm>
            <a:off x="838200" y="1891409"/>
            <a:ext cx="10515600" cy="3739957"/>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syntax for id is: write a hash character (#), followed by an id name. Then, define the CSS properties within curly braces {}.</a:t>
            </a:r>
            <a:endParaRPr/>
          </a:p>
          <a:p>
            <a:pPr indent="-228600" lvl="0" marL="228600" rtl="0" algn="l">
              <a:lnSpc>
                <a:spcPct val="150000"/>
              </a:lnSpc>
              <a:spcBef>
                <a:spcPts val="1000"/>
              </a:spcBef>
              <a:spcAft>
                <a:spcPts val="0"/>
              </a:spcAft>
              <a:buClr>
                <a:schemeClr val="dk1"/>
              </a:buClr>
              <a:buSzPts val="2800"/>
              <a:buChar char="•"/>
            </a:pPr>
            <a:r>
              <a:rPr lang="en-GB"/>
              <a:t>In the following example we have an &lt;h1&gt; element that points to the id name "myHeader". This &lt;h1&gt; element will be styled according to the #myHeader style definition in the head section:</a:t>
            </a:r>
            <a:endParaRPr/>
          </a:p>
          <a:p>
            <a:pPr indent="0" lvl="0" marL="0" rtl="0" algn="l">
              <a:lnSpc>
                <a:spcPct val="150000"/>
              </a:lnSpc>
              <a:spcBef>
                <a:spcPts val="1000"/>
              </a:spcBef>
              <a:spcAft>
                <a:spcPts val="0"/>
              </a:spcAft>
              <a:buClr>
                <a:schemeClr val="dk1"/>
              </a:buClr>
              <a:buSzPts val="2800"/>
              <a:buNone/>
            </a:pPr>
            <a:br>
              <a:rPr lang="en-GB"/>
            </a:b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id Syntax</a:t>
            </a:r>
            <a:endParaRPr/>
          </a:p>
        </p:txBody>
      </p:sp>
      <p:sp>
        <p:nvSpPr>
          <p:cNvPr id="517" name="Google Shape;51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18" name="Google Shape;51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519" name="Google Shape;519;p48"/>
          <p:cNvPicPr preferRelativeResize="0"/>
          <p:nvPr>
            <p:ph idx="1" type="body"/>
          </p:nvPr>
        </p:nvPicPr>
        <p:blipFill rotWithShape="1">
          <a:blip r:embed="rId3">
            <a:alphaModFix/>
          </a:blip>
          <a:srcRect b="33811" l="0" r="0" t="0"/>
          <a:stretch/>
        </p:blipFill>
        <p:spPr>
          <a:xfrm>
            <a:off x="838200" y="1857822"/>
            <a:ext cx="6181200" cy="3662031"/>
          </a:xfrm>
          <a:prstGeom prst="rect">
            <a:avLst/>
          </a:prstGeom>
          <a:noFill/>
          <a:ln>
            <a:noFill/>
          </a:ln>
        </p:spPr>
      </p:pic>
      <p:pic>
        <p:nvPicPr>
          <p:cNvPr id="520" name="Google Shape;520;p48"/>
          <p:cNvPicPr preferRelativeResize="0"/>
          <p:nvPr/>
        </p:nvPicPr>
        <p:blipFill rotWithShape="1">
          <a:blip r:embed="rId3">
            <a:alphaModFix/>
          </a:blip>
          <a:srcRect b="0" l="0" r="0" t="66682"/>
          <a:stretch/>
        </p:blipFill>
        <p:spPr>
          <a:xfrm>
            <a:off x="5292437" y="2831804"/>
            <a:ext cx="6181199" cy="18433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Difference Between Class and ID</a:t>
            </a:r>
            <a:endParaRPr/>
          </a:p>
        </p:txBody>
      </p:sp>
      <p:sp>
        <p:nvSpPr>
          <p:cNvPr id="526" name="Google Shape;52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27" name="Google Shape;52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28" name="Google Shape;528;p49"/>
          <p:cNvSpPr txBox="1"/>
          <p:nvPr>
            <p:ph idx="1" type="body"/>
          </p:nvPr>
        </p:nvSpPr>
        <p:spPr>
          <a:xfrm>
            <a:off x="838200" y="1526285"/>
            <a:ext cx="10515600" cy="1537591"/>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A class name can be used by multiple HTML elements, while an id name must only be used by one HTML element within the page:</a:t>
            </a:r>
            <a:br>
              <a:rPr lang="en-GB"/>
            </a:br>
            <a:endParaRPr/>
          </a:p>
        </p:txBody>
      </p:sp>
      <p:pic>
        <p:nvPicPr>
          <p:cNvPr id="529" name="Google Shape;529;p49"/>
          <p:cNvPicPr preferRelativeResize="0"/>
          <p:nvPr/>
        </p:nvPicPr>
        <p:blipFill rotWithShape="1">
          <a:blip r:embed="rId3">
            <a:alphaModFix/>
          </a:blip>
          <a:srcRect b="0" l="0" r="0" t="0"/>
          <a:stretch/>
        </p:blipFill>
        <p:spPr>
          <a:xfrm>
            <a:off x="1218890" y="2883399"/>
            <a:ext cx="4877109" cy="3472951"/>
          </a:xfrm>
          <a:prstGeom prst="rect">
            <a:avLst/>
          </a:prstGeom>
          <a:noFill/>
          <a:ln>
            <a:noFill/>
          </a:ln>
        </p:spPr>
      </p:pic>
      <p:pic>
        <p:nvPicPr>
          <p:cNvPr id="530" name="Google Shape;530;p49"/>
          <p:cNvPicPr preferRelativeResize="0"/>
          <p:nvPr/>
        </p:nvPicPr>
        <p:blipFill rotWithShape="1">
          <a:blip r:embed="rId4">
            <a:alphaModFix/>
          </a:blip>
          <a:srcRect b="0" l="0" r="0" t="0"/>
          <a:stretch/>
        </p:blipFill>
        <p:spPr>
          <a:xfrm>
            <a:off x="6140450" y="2851848"/>
            <a:ext cx="4940300" cy="347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Web Browsers</a:t>
            </a:r>
            <a:endParaRPr/>
          </a:p>
        </p:txBody>
      </p:sp>
      <p:sp>
        <p:nvSpPr>
          <p:cNvPr id="128" name="Google Shape;128;p5"/>
          <p:cNvSpPr txBox="1"/>
          <p:nvPr>
            <p:ph idx="1" type="body"/>
          </p:nvPr>
        </p:nvSpPr>
        <p:spPr>
          <a:xfrm>
            <a:off x="838200" y="2189389"/>
            <a:ext cx="4909457" cy="454637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purpose of a web browser (Chrome, Edge, Firefox, Safari) is to read HTML documents and display them correctly.</a:t>
            </a:r>
            <a:endParaRPr/>
          </a:p>
          <a:p>
            <a:pPr indent="-228600" lvl="0" marL="228600" rtl="0" algn="l">
              <a:lnSpc>
                <a:spcPct val="100000"/>
              </a:lnSpc>
              <a:spcBef>
                <a:spcPts val="1000"/>
              </a:spcBef>
              <a:spcAft>
                <a:spcPts val="0"/>
              </a:spcAft>
              <a:buClr>
                <a:schemeClr val="dk1"/>
              </a:buClr>
              <a:buSzPts val="2800"/>
              <a:buChar char="•"/>
            </a:pPr>
            <a:r>
              <a:rPr lang="en-GB"/>
              <a:t>A browser does not display the HTML tags, but uses them to determine how to display the document:</a:t>
            </a:r>
            <a:endParaRPr/>
          </a:p>
        </p:txBody>
      </p:sp>
      <p:pic>
        <p:nvPicPr>
          <p:cNvPr id="129" name="Google Shape;129;p5"/>
          <p:cNvPicPr preferRelativeResize="0"/>
          <p:nvPr/>
        </p:nvPicPr>
        <p:blipFill rotWithShape="1">
          <a:blip r:embed="rId3">
            <a:alphaModFix/>
          </a:blip>
          <a:srcRect b="0" l="0" r="0" t="0"/>
          <a:stretch/>
        </p:blipFill>
        <p:spPr>
          <a:xfrm>
            <a:off x="5998028" y="2323533"/>
            <a:ext cx="5661377" cy="3211285"/>
          </a:xfrm>
          <a:prstGeom prst="rect">
            <a:avLst/>
          </a:prstGeom>
          <a:noFill/>
          <a:ln>
            <a:noFill/>
          </a:ln>
        </p:spPr>
      </p:pic>
      <p:sp>
        <p:nvSpPr>
          <p:cNvPr id="130" name="Google Shape;1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31" name="Google Shape;1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Forms</a:t>
            </a:r>
            <a:endParaRPr/>
          </a:p>
        </p:txBody>
      </p:sp>
      <p:sp>
        <p:nvSpPr>
          <p:cNvPr id="536" name="Google Shape;53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37" name="Google Shape;53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38" name="Google Shape;538;p50"/>
          <p:cNvSpPr txBox="1"/>
          <p:nvPr>
            <p:ph idx="1" type="body"/>
          </p:nvPr>
        </p:nvSpPr>
        <p:spPr>
          <a:xfrm>
            <a:off x="838200" y="1690688"/>
            <a:ext cx="10515600" cy="247700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An HTML form is used to collect user input. The user input is most often sent to a server for processing.</a:t>
            </a:r>
            <a:endParaRPr/>
          </a:p>
          <a:p>
            <a:pPr indent="-228600" lvl="0" marL="228600" rtl="0" algn="l">
              <a:lnSpc>
                <a:spcPct val="90000"/>
              </a:lnSpc>
              <a:spcBef>
                <a:spcPts val="1000"/>
              </a:spcBef>
              <a:spcAft>
                <a:spcPts val="0"/>
              </a:spcAft>
              <a:buClr>
                <a:schemeClr val="dk1"/>
              </a:buClr>
              <a:buSzPts val="2800"/>
              <a:buChar char="•"/>
            </a:pPr>
            <a:r>
              <a:rPr lang="en-GB"/>
              <a:t>The &lt;form&gt; element is a container for different types of input elements, such as: text fields, checkboxes, radio buttons, submit buttons, etc.</a:t>
            </a:r>
            <a:endParaRPr/>
          </a:p>
          <a:p>
            <a:pPr indent="0" lvl="0" marL="0" rtl="0" algn="l">
              <a:lnSpc>
                <a:spcPct val="90000"/>
              </a:lnSpc>
              <a:spcBef>
                <a:spcPts val="1000"/>
              </a:spcBef>
              <a:spcAft>
                <a:spcPts val="0"/>
              </a:spcAft>
              <a:buClr>
                <a:schemeClr val="dk1"/>
              </a:buClr>
              <a:buSzPts val="2800"/>
              <a:buNone/>
            </a:pPr>
            <a:r>
              <a:t/>
            </a:r>
            <a:endParaRPr/>
          </a:p>
        </p:txBody>
      </p:sp>
      <p:pic>
        <p:nvPicPr>
          <p:cNvPr id="539" name="Google Shape;539;p50"/>
          <p:cNvPicPr preferRelativeResize="0"/>
          <p:nvPr/>
        </p:nvPicPr>
        <p:blipFill rotWithShape="1">
          <a:blip r:embed="rId3">
            <a:alphaModFix/>
          </a:blip>
          <a:srcRect b="0" l="0" r="0" t="0"/>
          <a:stretch/>
        </p:blipFill>
        <p:spPr>
          <a:xfrm>
            <a:off x="1309029" y="4022725"/>
            <a:ext cx="2272371" cy="205515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Form Elements</a:t>
            </a:r>
            <a:endParaRPr/>
          </a:p>
        </p:txBody>
      </p:sp>
      <p:sp>
        <p:nvSpPr>
          <p:cNvPr id="545" name="Google Shape;54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46" name="Google Shape;54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47" name="Google Shape;547;p51"/>
          <p:cNvSpPr txBox="1"/>
          <p:nvPr>
            <p:ph idx="1" type="body"/>
          </p:nvPr>
        </p:nvSpPr>
        <p:spPr>
          <a:xfrm>
            <a:off x="838200" y="1690688"/>
            <a:ext cx="10515600" cy="10636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HTML &lt;form&gt; element can contain one or more of the following form elements:</a:t>
            </a:r>
            <a:endParaRPr/>
          </a:p>
        </p:txBody>
      </p:sp>
      <p:pic>
        <p:nvPicPr>
          <p:cNvPr id="548" name="Google Shape;548;p51"/>
          <p:cNvPicPr preferRelativeResize="0"/>
          <p:nvPr/>
        </p:nvPicPr>
        <p:blipFill rotWithShape="1">
          <a:blip r:embed="rId3">
            <a:alphaModFix/>
          </a:blip>
          <a:srcRect b="0" l="0" r="0" t="0"/>
          <a:stretch/>
        </p:blipFill>
        <p:spPr>
          <a:xfrm>
            <a:off x="1260398" y="2620691"/>
            <a:ext cx="2527300" cy="3657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&lt;input&gt; Element</a:t>
            </a:r>
            <a:endParaRPr/>
          </a:p>
        </p:txBody>
      </p:sp>
      <p:sp>
        <p:nvSpPr>
          <p:cNvPr id="554" name="Google Shape;55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55" name="Google Shape;55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56" name="Google Shape;556;p52"/>
          <p:cNvSpPr txBox="1"/>
          <p:nvPr>
            <p:ph idx="1" type="body"/>
          </p:nvPr>
        </p:nvSpPr>
        <p:spPr>
          <a:xfrm>
            <a:off x="838200" y="1690688"/>
            <a:ext cx="10515600" cy="173831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HTML &lt;input&gt; element is the most used form element. </a:t>
            </a:r>
            <a:endParaRPr/>
          </a:p>
          <a:p>
            <a:pPr indent="-228600" lvl="0" marL="228600" rtl="0" algn="l">
              <a:lnSpc>
                <a:spcPct val="90000"/>
              </a:lnSpc>
              <a:spcBef>
                <a:spcPts val="1000"/>
              </a:spcBef>
              <a:spcAft>
                <a:spcPts val="0"/>
              </a:spcAft>
              <a:buClr>
                <a:schemeClr val="dk1"/>
              </a:buClr>
              <a:buSzPts val="2800"/>
              <a:buChar char="•"/>
            </a:pPr>
            <a:r>
              <a:rPr lang="en-GB"/>
              <a:t>An &lt;input&gt; element can be displayed in many ways, depending on the type attribute.</a:t>
            </a:r>
            <a:endParaRPr/>
          </a:p>
        </p:txBody>
      </p:sp>
      <p:pic>
        <p:nvPicPr>
          <p:cNvPr id="557" name="Google Shape;557;p52"/>
          <p:cNvPicPr preferRelativeResize="0"/>
          <p:nvPr/>
        </p:nvPicPr>
        <p:blipFill rotWithShape="1">
          <a:blip r:embed="rId3">
            <a:alphaModFix/>
          </a:blip>
          <a:srcRect b="0" l="0" r="0" t="0"/>
          <a:stretch/>
        </p:blipFill>
        <p:spPr>
          <a:xfrm>
            <a:off x="838200" y="3107296"/>
            <a:ext cx="10515600" cy="302148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Input Types</a:t>
            </a:r>
            <a:endParaRPr/>
          </a:p>
        </p:txBody>
      </p:sp>
      <p:sp>
        <p:nvSpPr>
          <p:cNvPr id="563" name="Google Shape;56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64" name="Google Shape;56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65" name="Google Shape;565;p53"/>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Here are the different input types you can use in HTML:</a:t>
            </a:r>
            <a:endParaRPr/>
          </a:p>
        </p:txBody>
      </p:sp>
      <p:pic>
        <p:nvPicPr>
          <p:cNvPr id="566" name="Google Shape;566;p53"/>
          <p:cNvPicPr preferRelativeResize="0"/>
          <p:nvPr/>
        </p:nvPicPr>
        <p:blipFill rotWithShape="1">
          <a:blip r:embed="rId3">
            <a:alphaModFix/>
          </a:blip>
          <a:srcRect b="49755" l="0" r="0" t="0"/>
          <a:stretch/>
        </p:blipFill>
        <p:spPr>
          <a:xfrm>
            <a:off x="838200" y="2345727"/>
            <a:ext cx="4152900" cy="3426636"/>
          </a:xfrm>
          <a:prstGeom prst="rect">
            <a:avLst/>
          </a:prstGeom>
          <a:noFill/>
          <a:ln>
            <a:noFill/>
          </a:ln>
        </p:spPr>
      </p:pic>
      <p:pic>
        <p:nvPicPr>
          <p:cNvPr id="567" name="Google Shape;567;p53"/>
          <p:cNvPicPr preferRelativeResize="0"/>
          <p:nvPr/>
        </p:nvPicPr>
        <p:blipFill rotWithShape="1">
          <a:blip r:embed="rId3">
            <a:alphaModFix/>
          </a:blip>
          <a:srcRect b="0" l="0" r="0" t="49755"/>
          <a:stretch/>
        </p:blipFill>
        <p:spPr>
          <a:xfrm>
            <a:off x="5717721" y="2358070"/>
            <a:ext cx="4152900" cy="34266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Text</a:t>
            </a:r>
            <a:endParaRPr/>
          </a:p>
        </p:txBody>
      </p:sp>
      <p:sp>
        <p:nvSpPr>
          <p:cNvPr id="573" name="Google Shape;57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74" name="Google Shape;57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75" name="Google Shape;575;p54"/>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type="text"&gt; defines a </a:t>
            </a:r>
            <a:r>
              <a:rPr b="1" lang="en-GB"/>
              <a:t>single-line text input field</a:t>
            </a:r>
            <a:r>
              <a:rPr lang="en-GB"/>
              <a:t>:</a:t>
            </a:r>
            <a:br>
              <a:rPr lang="en-GB"/>
            </a:br>
            <a:endParaRPr/>
          </a:p>
        </p:txBody>
      </p:sp>
      <p:pic>
        <p:nvPicPr>
          <p:cNvPr id="576" name="Google Shape;576;p54"/>
          <p:cNvPicPr preferRelativeResize="0"/>
          <p:nvPr/>
        </p:nvPicPr>
        <p:blipFill rotWithShape="1">
          <a:blip r:embed="rId3">
            <a:alphaModFix/>
          </a:blip>
          <a:srcRect b="0" l="0" r="0" t="0"/>
          <a:stretch/>
        </p:blipFill>
        <p:spPr>
          <a:xfrm>
            <a:off x="838200" y="2267920"/>
            <a:ext cx="6791118" cy="4088430"/>
          </a:xfrm>
          <a:prstGeom prst="rect">
            <a:avLst/>
          </a:prstGeom>
          <a:noFill/>
          <a:ln>
            <a:noFill/>
          </a:ln>
        </p:spPr>
      </p:pic>
      <p:pic>
        <p:nvPicPr>
          <p:cNvPr id="577" name="Google Shape;577;p54"/>
          <p:cNvPicPr preferRelativeResize="0"/>
          <p:nvPr/>
        </p:nvPicPr>
        <p:blipFill rotWithShape="1">
          <a:blip r:embed="rId4">
            <a:alphaModFix/>
          </a:blip>
          <a:srcRect b="0" l="0" r="0" t="0"/>
          <a:stretch/>
        </p:blipFill>
        <p:spPr>
          <a:xfrm>
            <a:off x="7826829" y="2798956"/>
            <a:ext cx="3919729" cy="283741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Password</a:t>
            </a:r>
            <a:endParaRPr/>
          </a:p>
        </p:txBody>
      </p:sp>
      <p:sp>
        <p:nvSpPr>
          <p:cNvPr id="583" name="Google Shape;58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84" name="Google Shape;58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85" name="Google Shape;585;p55"/>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type="password"&gt; defines a </a:t>
            </a:r>
            <a:r>
              <a:rPr b="1" lang="en-GB"/>
              <a:t>password field</a:t>
            </a:r>
            <a:r>
              <a:rPr lang="en-GB"/>
              <a:t>:</a:t>
            </a:r>
            <a:endParaRPr/>
          </a:p>
        </p:txBody>
      </p:sp>
      <p:pic>
        <p:nvPicPr>
          <p:cNvPr id="586" name="Google Shape;586;p55"/>
          <p:cNvPicPr preferRelativeResize="0"/>
          <p:nvPr/>
        </p:nvPicPr>
        <p:blipFill rotWithShape="1">
          <a:blip r:embed="rId3">
            <a:alphaModFix/>
          </a:blip>
          <a:srcRect b="0" l="0" r="0" t="0"/>
          <a:stretch/>
        </p:blipFill>
        <p:spPr>
          <a:xfrm>
            <a:off x="838200" y="2414814"/>
            <a:ext cx="6710225" cy="3941536"/>
          </a:xfrm>
          <a:prstGeom prst="rect">
            <a:avLst/>
          </a:prstGeom>
          <a:noFill/>
          <a:ln>
            <a:noFill/>
          </a:ln>
        </p:spPr>
      </p:pic>
      <p:pic>
        <p:nvPicPr>
          <p:cNvPr id="587" name="Google Shape;587;p55"/>
          <p:cNvPicPr preferRelativeResize="0"/>
          <p:nvPr/>
        </p:nvPicPr>
        <p:blipFill rotWithShape="1">
          <a:blip r:embed="rId4">
            <a:alphaModFix/>
          </a:blip>
          <a:srcRect b="0" l="0" r="0" t="0"/>
          <a:stretch/>
        </p:blipFill>
        <p:spPr>
          <a:xfrm>
            <a:off x="7548425" y="3177627"/>
            <a:ext cx="4405993" cy="241590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Submit</a:t>
            </a:r>
            <a:endParaRPr/>
          </a:p>
        </p:txBody>
      </p:sp>
      <p:sp>
        <p:nvSpPr>
          <p:cNvPr id="593" name="Google Shape;593;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594" name="Google Shape;59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95" name="Google Shape;595;p56"/>
          <p:cNvSpPr txBox="1"/>
          <p:nvPr>
            <p:ph idx="1" type="body"/>
          </p:nvPr>
        </p:nvSpPr>
        <p:spPr>
          <a:xfrm>
            <a:off x="708890" y="1574673"/>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type="submit"&gt; defines a button for </a:t>
            </a:r>
            <a:r>
              <a:rPr b="1" lang="en-GB"/>
              <a:t>submitting</a:t>
            </a:r>
            <a:r>
              <a:rPr lang="en-GB"/>
              <a:t> form data to a </a:t>
            </a:r>
            <a:r>
              <a:rPr b="1" lang="en-GB"/>
              <a:t>form-handler</a:t>
            </a:r>
            <a:r>
              <a:rPr lang="en-GB"/>
              <a:t>.</a:t>
            </a:r>
            <a:endParaRPr/>
          </a:p>
        </p:txBody>
      </p:sp>
      <p:pic>
        <p:nvPicPr>
          <p:cNvPr id="596" name="Google Shape;596;p56"/>
          <p:cNvPicPr preferRelativeResize="0"/>
          <p:nvPr/>
        </p:nvPicPr>
        <p:blipFill rotWithShape="1">
          <a:blip r:embed="rId3">
            <a:alphaModFix/>
          </a:blip>
          <a:srcRect b="0" l="0" r="0" t="0"/>
          <a:stretch/>
        </p:blipFill>
        <p:spPr>
          <a:xfrm>
            <a:off x="838200" y="2535464"/>
            <a:ext cx="6302829" cy="3929036"/>
          </a:xfrm>
          <a:prstGeom prst="rect">
            <a:avLst/>
          </a:prstGeom>
          <a:noFill/>
          <a:ln>
            <a:noFill/>
          </a:ln>
        </p:spPr>
      </p:pic>
      <p:pic>
        <p:nvPicPr>
          <p:cNvPr id="597" name="Google Shape;597;p56"/>
          <p:cNvPicPr preferRelativeResize="0"/>
          <p:nvPr/>
        </p:nvPicPr>
        <p:blipFill rotWithShape="1">
          <a:blip r:embed="rId4">
            <a:alphaModFix/>
          </a:blip>
          <a:srcRect b="0" l="0" r="0" t="0"/>
          <a:stretch/>
        </p:blipFill>
        <p:spPr>
          <a:xfrm>
            <a:off x="7141029" y="3527718"/>
            <a:ext cx="4928925" cy="229374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Radio</a:t>
            </a:r>
            <a:endParaRPr/>
          </a:p>
        </p:txBody>
      </p:sp>
      <p:sp>
        <p:nvSpPr>
          <p:cNvPr id="603" name="Google Shape;603;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04" name="Google Shape;60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05" name="Google Shape;605;p57"/>
          <p:cNvSpPr txBox="1"/>
          <p:nvPr>
            <p:ph idx="1" type="body"/>
          </p:nvPr>
        </p:nvSpPr>
        <p:spPr>
          <a:xfrm>
            <a:off x="838200" y="1690687"/>
            <a:ext cx="10515600" cy="6823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type="radio"&gt; defines a </a:t>
            </a:r>
            <a:r>
              <a:rPr b="1" lang="en-GB"/>
              <a:t>radio button</a:t>
            </a:r>
            <a:r>
              <a:rPr lang="en-GB"/>
              <a:t>.</a:t>
            </a:r>
            <a:endParaRPr/>
          </a:p>
        </p:txBody>
      </p:sp>
      <p:pic>
        <p:nvPicPr>
          <p:cNvPr id="606" name="Google Shape;606;p57"/>
          <p:cNvPicPr preferRelativeResize="0"/>
          <p:nvPr/>
        </p:nvPicPr>
        <p:blipFill rotWithShape="1">
          <a:blip r:embed="rId3">
            <a:alphaModFix/>
          </a:blip>
          <a:srcRect b="0" l="0" r="0" t="0"/>
          <a:stretch/>
        </p:blipFill>
        <p:spPr>
          <a:xfrm>
            <a:off x="838200" y="2267857"/>
            <a:ext cx="6603472" cy="4225018"/>
          </a:xfrm>
          <a:prstGeom prst="rect">
            <a:avLst/>
          </a:prstGeom>
          <a:noFill/>
          <a:ln>
            <a:noFill/>
          </a:ln>
        </p:spPr>
      </p:pic>
      <p:pic>
        <p:nvPicPr>
          <p:cNvPr id="607" name="Google Shape;607;p57"/>
          <p:cNvPicPr preferRelativeResize="0"/>
          <p:nvPr/>
        </p:nvPicPr>
        <p:blipFill rotWithShape="1">
          <a:blip r:embed="rId4">
            <a:alphaModFix/>
          </a:blip>
          <a:srcRect b="0" l="0" r="0" t="0"/>
          <a:stretch/>
        </p:blipFill>
        <p:spPr>
          <a:xfrm>
            <a:off x="7668986" y="2932566"/>
            <a:ext cx="4038600" cy="289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Checkbox</a:t>
            </a:r>
            <a:endParaRPr/>
          </a:p>
        </p:txBody>
      </p:sp>
      <p:sp>
        <p:nvSpPr>
          <p:cNvPr id="613" name="Google Shape;613;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14" name="Google Shape;6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15" name="Google Shape;615;p58"/>
          <p:cNvSpPr txBox="1"/>
          <p:nvPr>
            <p:ph idx="1" type="body"/>
          </p:nvPr>
        </p:nvSpPr>
        <p:spPr>
          <a:xfrm>
            <a:off x="838200" y="1690687"/>
            <a:ext cx="10515600" cy="6823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type="checkbox"&gt; defines a </a:t>
            </a:r>
            <a:r>
              <a:rPr b="1" lang="en-GB"/>
              <a:t>checkbox</a:t>
            </a:r>
            <a:r>
              <a:rPr lang="en-GB"/>
              <a:t>.</a:t>
            </a:r>
            <a:br>
              <a:rPr lang="en-GB"/>
            </a:br>
            <a:endParaRPr/>
          </a:p>
        </p:txBody>
      </p:sp>
      <p:pic>
        <p:nvPicPr>
          <p:cNvPr id="616" name="Google Shape;616;p58"/>
          <p:cNvPicPr preferRelativeResize="0"/>
          <p:nvPr/>
        </p:nvPicPr>
        <p:blipFill rotWithShape="1">
          <a:blip r:embed="rId3">
            <a:alphaModFix/>
          </a:blip>
          <a:srcRect b="0" l="0" r="0" t="0"/>
          <a:stretch/>
        </p:blipFill>
        <p:spPr>
          <a:xfrm>
            <a:off x="838200" y="2312987"/>
            <a:ext cx="6836017" cy="3859213"/>
          </a:xfrm>
          <a:prstGeom prst="rect">
            <a:avLst/>
          </a:prstGeom>
          <a:noFill/>
          <a:ln>
            <a:noFill/>
          </a:ln>
        </p:spPr>
      </p:pic>
      <p:pic>
        <p:nvPicPr>
          <p:cNvPr id="617" name="Google Shape;617;p58"/>
          <p:cNvPicPr preferRelativeResize="0"/>
          <p:nvPr/>
        </p:nvPicPr>
        <p:blipFill rotWithShape="1">
          <a:blip r:embed="rId4">
            <a:alphaModFix/>
          </a:blip>
          <a:srcRect b="0" l="0" r="0" t="0"/>
          <a:stretch/>
        </p:blipFill>
        <p:spPr>
          <a:xfrm>
            <a:off x="7962900" y="3051968"/>
            <a:ext cx="4229100" cy="2565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Input Type Button</a:t>
            </a:r>
            <a:endParaRPr/>
          </a:p>
        </p:txBody>
      </p:sp>
      <p:sp>
        <p:nvSpPr>
          <p:cNvPr id="623" name="Google Shape;623;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24" name="Google Shape;62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25" name="Google Shape;625;p59"/>
          <p:cNvSpPr txBox="1"/>
          <p:nvPr>
            <p:ph idx="1" type="body"/>
          </p:nvPr>
        </p:nvSpPr>
        <p:spPr>
          <a:xfrm>
            <a:off x="838200" y="1690687"/>
            <a:ext cx="10515600" cy="6823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&lt;input type="button"&gt; defines a </a:t>
            </a:r>
            <a:r>
              <a:rPr b="1" lang="en-GB"/>
              <a:t>button</a:t>
            </a:r>
            <a:r>
              <a:rPr lang="en-GB"/>
              <a:t>:</a:t>
            </a:r>
            <a:endParaRPr/>
          </a:p>
        </p:txBody>
      </p:sp>
      <p:pic>
        <p:nvPicPr>
          <p:cNvPr id="626" name="Google Shape;626;p59"/>
          <p:cNvPicPr preferRelativeResize="0"/>
          <p:nvPr/>
        </p:nvPicPr>
        <p:blipFill rotWithShape="1">
          <a:blip r:embed="rId3">
            <a:alphaModFix/>
          </a:blip>
          <a:srcRect b="0" l="0" r="0" t="0"/>
          <a:stretch/>
        </p:blipFill>
        <p:spPr>
          <a:xfrm>
            <a:off x="838200" y="2926671"/>
            <a:ext cx="7332002" cy="2240642"/>
          </a:xfrm>
          <a:prstGeom prst="rect">
            <a:avLst/>
          </a:prstGeom>
          <a:noFill/>
          <a:ln>
            <a:noFill/>
          </a:ln>
        </p:spPr>
      </p:pic>
      <p:pic>
        <p:nvPicPr>
          <p:cNvPr id="627" name="Google Shape;627;p59"/>
          <p:cNvPicPr preferRelativeResize="0"/>
          <p:nvPr/>
        </p:nvPicPr>
        <p:blipFill rotWithShape="1">
          <a:blip r:embed="rId4">
            <a:alphaModFix/>
          </a:blip>
          <a:srcRect b="0" l="0" r="0" t="0"/>
          <a:stretch/>
        </p:blipFill>
        <p:spPr>
          <a:xfrm>
            <a:off x="8997950" y="3340237"/>
            <a:ext cx="2355850" cy="14135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Page Structure</a:t>
            </a:r>
            <a:endParaRPr/>
          </a:p>
        </p:txBody>
      </p:sp>
      <p:sp>
        <p:nvSpPr>
          <p:cNvPr id="137" name="Google Shape;137;p6"/>
          <p:cNvSpPr txBox="1"/>
          <p:nvPr>
            <p:ph idx="1" type="body"/>
          </p:nvPr>
        </p:nvSpPr>
        <p:spPr>
          <a:xfrm>
            <a:off x="838200" y="1690688"/>
            <a:ext cx="10515600" cy="634547"/>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Below is a visualization of an HTML page structure:</a:t>
            </a:r>
            <a:endParaRPr/>
          </a:p>
        </p:txBody>
      </p:sp>
      <p:pic>
        <p:nvPicPr>
          <p:cNvPr id="138" name="Google Shape;138;p6"/>
          <p:cNvPicPr preferRelativeResize="0"/>
          <p:nvPr/>
        </p:nvPicPr>
        <p:blipFill rotWithShape="1">
          <a:blip r:embed="rId3">
            <a:alphaModFix/>
          </a:blip>
          <a:srcRect b="0" l="0" r="0" t="0"/>
          <a:stretch/>
        </p:blipFill>
        <p:spPr>
          <a:xfrm>
            <a:off x="838201" y="2350191"/>
            <a:ext cx="7282542" cy="4004121"/>
          </a:xfrm>
          <a:prstGeom prst="rect">
            <a:avLst/>
          </a:prstGeom>
          <a:noFill/>
          <a:ln>
            <a:noFill/>
          </a:ln>
        </p:spPr>
      </p:pic>
      <p:sp>
        <p:nvSpPr>
          <p:cNvPr id="139" name="Google Shape;139;p6"/>
          <p:cNvSpPr txBox="1"/>
          <p:nvPr/>
        </p:nvSpPr>
        <p:spPr>
          <a:xfrm>
            <a:off x="8545286" y="2544989"/>
            <a:ext cx="3135085" cy="3659867"/>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120000"/>
              </a:lnSpc>
              <a:spcBef>
                <a:spcPts val="0"/>
              </a:spcBef>
              <a:spcAft>
                <a:spcPts val="0"/>
              </a:spcAft>
              <a:buClr>
                <a:srgbClr val="7F7F7F"/>
              </a:buClr>
              <a:buSzPct val="100000"/>
              <a:buFont typeface="Arial"/>
              <a:buNone/>
            </a:pPr>
            <a:r>
              <a:rPr lang="en-GB" sz="2800">
                <a:solidFill>
                  <a:srgbClr val="7F7F7F"/>
                </a:solidFill>
                <a:latin typeface="Calibri"/>
                <a:ea typeface="Calibri"/>
                <a:cs typeface="Calibri"/>
                <a:sym typeface="Calibri"/>
              </a:rPr>
              <a:t>The content inside the &lt;body&gt; section (the white area) will be displayed in a browser. The content inside the &lt;title&gt; element will be shown in the browser's title bar or in the page's tab.</a:t>
            </a:r>
            <a:endParaRPr/>
          </a:p>
        </p:txBody>
      </p:sp>
      <p:sp>
        <p:nvSpPr>
          <p:cNvPr id="140" name="Google Shape;14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41" name="Google Shape;1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&lt;label&gt; Element</a:t>
            </a:r>
            <a:endParaRPr/>
          </a:p>
        </p:txBody>
      </p:sp>
      <p:sp>
        <p:nvSpPr>
          <p:cNvPr id="633" name="Google Shape;63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34" name="Google Shape;63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35" name="Google Shape;635;p60"/>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&lt;label&gt; element defines a label for several form elements.</a:t>
            </a:r>
            <a:endParaRPr/>
          </a:p>
          <a:p>
            <a:pPr indent="-228600" lvl="0" marL="228600" rtl="0" algn="l">
              <a:lnSpc>
                <a:spcPct val="90000"/>
              </a:lnSpc>
              <a:spcBef>
                <a:spcPts val="1000"/>
              </a:spcBef>
              <a:spcAft>
                <a:spcPts val="0"/>
              </a:spcAft>
              <a:buClr>
                <a:schemeClr val="dk1"/>
              </a:buClr>
              <a:buSzPts val="2800"/>
              <a:buChar char="•"/>
            </a:pPr>
            <a:r>
              <a:rPr lang="en-GB"/>
              <a:t>The &lt;label&gt; element is useful for screen-reader users, because the screen-reader will read out loud the label when the user focus on the input element.</a:t>
            </a:r>
            <a:endParaRPr/>
          </a:p>
          <a:p>
            <a:pPr indent="-228600" lvl="0" marL="228600" rtl="0" algn="l">
              <a:lnSpc>
                <a:spcPct val="90000"/>
              </a:lnSpc>
              <a:spcBef>
                <a:spcPts val="1000"/>
              </a:spcBef>
              <a:spcAft>
                <a:spcPts val="0"/>
              </a:spcAft>
              <a:buClr>
                <a:schemeClr val="dk1"/>
              </a:buClr>
              <a:buSzPts val="2800"/>
              <a:buChar char="•"/>
            </a:pPr>
            <a:r>
              <a:rPr lang="en-GB"/>
              <a:t>The &lt;label&gt; element also help users who have difficulty clicking on very small regions (such as radio buttons or checkboxes) - because when the user clicks the text within the &lt;label&gt; element, it toggles the radio button/checkbox.</a:t>
            </a:r>
            <a:endParaRPr/>
          </a:p>
          <a:p>
            <a:pPr indent="-228600" lvl="0" marL="228600" rtl="0" algn="l">
              <a:lnSpc>
                <a:spcPct val="90000"/>
              </a:lnSpc>
              <a:spcBef>
                <a:spcPts val="1000"/>
              </a:spcBef>
              <a:spcAft>
                <a:spcPts val="0"/>
              </a:spcAft>
              <a:buClr>
                <a:schemeClr val="dk1"/>
              </a:buClr>
              <a:buSzPts val="2800"/>
              <a:buChar char="•"/>
            </a:pPr>
            <a:r>
              <a:rPr lang="en-GB"/>
              <a:t>The for attribute of the &lt;label&gt; tag should be equal to the id attribute of the &lt;input&gt; element to bind them together. </a:t>
            </a:r>
            <a:br>
              <a:rPr lang="en-GB"/>
            </a:b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&lt;select&gt; Element</a:t>
            </a:r>
            <a:endParaRPr/>
          </a:p>
        </p:txBody>
      </p:sp>
      <p:sp>
        <p:nvSpPr>
          <p:cNvPr id="641" name="Google Shape;64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42" name="Google Shape;64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43" name="Google Shape;643;p61"/>
          <p:cNvSpPr txBox="1"/>
          <p:nvPr>
            <p:ph idx="1" type="body"/>
          </p:nvPr>
        </p:nvSpPr>
        <p:spPr>
          <a:xfrm>
            <a:off x="838200" y="1690688"/>
            <a:ext cx="10515600" cy="483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&lt;select&gt; element defines a drop-down list:</a:t>
            </a:r>
            <a:endParaRPr/>
          </a:p>
        </p:txBody>
      </p:sp>
      <p:pic>
        <p:nvPicPr>
          <p:cNvPr id="644" name="Google Shape;644;p61"/>
          <p:cNvPicPr preferRelativeResize="0"/>
          <p:nvPr/>
        </p:nvPicPr>
        <p:blipFill rotWithShape="1">
          <a:blip r:embed="rId3">
            <a:alphaModFix/>
          </a:blip>
          <a:srcRect b="0" l="0" r="0" t="0"/>
          <a:stretch/>
        </p:blipFill>
        <p:spPr>
          <a:xfrm>
            <a:off x="838200" y="2202791"/>
            <a:ext cx="5138854" cy="4264609"/>
          </a:xfrm>
          <a:prstGeom prst="rect">
            <a:avLst/>
          </a:prstGeom>
          <a:noFill/>
          <a:ln>
            <a:noFill/>
          </a:ln>
        </p:spPr>
      </p:pic>
      <p:pic>
        <p:nvPicPr>
          <p:cNvPr id="645" name="Google Shape;645;p61"/>
          <p:cNvPicPr preferRelativeResize="0"/>
          <p:nvPr/>
        </p:nvPicPr>
        <p:blipFill rotWithShape="1">
          <a:blip r:embed="rId4">
            <a:alphaModFix/>
          </a:blip>
          <a:srcRect b="0" l="0" r="0" t="0"/>
          <a:stretch/>
        </p:blipFill>
        <p:spPr>
          <a:xfrm>
            <a:off x="7166672" y="3115895"/>
            <a:ext cx="3746500" cy="2438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&lt;option&gt; Element</a:t>
            </a:r>
            <a:endParaRPr/>
          </a:p>
        </p:txBody>
      </p:sp>
      <p:sp>
        <p:nvSpPr>
          <p:cNvPr id="651" name="Google Shape;65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52" name="Google Shape;652;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53" name="Google Shape;653;p62"/>
          <p:cNvSpPr txBox="1"/>
          <p:nvPr>
            <p:ph idx="1" type="body"/>
          </p:nvPr>
        </p:nvSpPr>
        <p:spPr>
          <a:xfrm>
            <a:off x="838200" y="2031206"/>
            <a:ext cx="10515600" cy="204497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&lt;option&gt; elements defines an option that can be selected.</a:t>
            </a:r>
            <a:endParaRPr/>
          </a:p>
          <a:p>
            <a:pPr indent="-228600" lvl="0" marL="228600" rtl="0" algn="l">
              <a:lnSpc>
                <a:spcPct val="90000"/>
              </a:lnSpc>
              <a:spcBef>
                <a:spcPts val="1000"/>
              </a:spcBef>
              <a:spcAft>
                <a:spcPts val="0"/>
              </a:spcAft>
              <a:buClr>
                <a:schemeClr val="dk1"/>
              </a:buClr>
              <a:buSzPts val="2800"/>
              <a:buChar char="•"/>
            </a:pPr>
            <a:r>
              <a:rPr lang="en-GB"/>
              <a:t>By default, the first item in the drop-down list is selected.</a:t>
            </a:r>
            <a:endParaRPr/>
          </a:p>
          <a:p>
            <a:pPr indent="-228600" lvl="0" marL="228600" rtl="0" algn="l">
              <a:lnSpc>
                <a:spcPct val="90000"/>
              </a:lnSpc>
              <a:spcBef>
                <a:spcPts val="1000"/>
              </a:spcBef>
              <a:spcAft>
                <a:spcPts val="0"/>
              </a:spcAft>
              <a:buClr>
                <a:schemeClr val="dk1"/>
              </a:buClr>
              <a:buSzPts val="2800"/>
              <a:buChar char="•"/>
            </a:pPr>
            <a:r>
              <a:rPr lang="en-GB"/>
              <a:t>To define a pre-selected option, add the selected attribute to the option: </a:t>
            </a:r>
            <a:br>
              <a:rPr lang="en-GB"/>
            </a:br>
            <a:endParaRPr/>
          </a:p>
        </p:txBody>
      </p:sp>
      <p:pic>
        <p:nvPicPr>
          <p:cNvPr id="654" name="Google Shape;654;p62"/>
          <p:cNvPicPr preferRelativeResize="0"/>
          <p:nvPr/>
        </p:nvPicPr>
        <p:blipFill rotWithShape="1">
          <a:blip r:embed="rId3">
            <a:alphaModFix/>
          </a:blip>
          <a:srcRect b="0" l="0" r="0" t="0"/>
          <a:stretch/>
        </p:blipFill>
        <p:spPr>
          <a:xfrm>
            <a:off x="2069332" y="4668217"/>
            <a:ext cx="7696496" cy="6819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&lt;textarea&gt; Element</a:t>
            </a:r>
            <a:endParaRPr/>
          </a:p>
        </p:txBody>
      </p:sp>
      <p:sp>
        <p:nvSpPr>
          <p:cNvPr id="660" name="Google Shape;660;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61" name="Google Shape;661;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62" name="Google Shape;662;p63"/>
          <p:cNvSpPr txBox="1"/>
          <p:nvPr>
            <p:ph idx="1" type="body"/>
          </p:nvPr>
        </p:nvSpPr>
        <p:spPr>
          <a:xfrm>
            <a:off x="838200" y="2031206"/>
            <a:ext cx="10515600" cy="152603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&lt;textarea&gt; element defines a multi-line input field (a text area):</a:t>
            </a:r>
            <a:endParaRPr/>
          </a:p>
          <a:p>
            <a:pPr indent="-228600" lvl="0" marL="228600" rtl="0" algn="l">
              <a:lnSpc>
                <a:spcPct val="90000"/>
              </a:lnSpc>
              <a:spcBef>
                <a:spcPts val="1000"/>
              </a:spcBef>
              <a:spcAft>
                <a:spcPts val="0"/>
              </a:spcAft>
              <a:buClr>
                <a:schemeClr val="dk1"/>
              </a:buClr>
              <a:buSzPts val="2800"/>
              <a:buChar char="•"/>
            </a:pPr>
            <a:r>
              <a:rPr lang="en-GB"/>
              <a:t>The rows attribute specifies the visible number of lines in a text area.</a:t>
            </a:r>
            <a:endParaRPr/>
          </a:p>
          <a:p>
            <a:pPr indent="-228600" lvl="0" marL="228600" rtl="0" algn="l">
              <a:lnSpc>
                <a:spcPct val="90000"/>
              </a:lnSpc>
              <a:spcBef>
                <a:spcPts val="1000"/>
              </a:spcBef>
              <a:spcAft>
                <a:spcPts val="0"/>
              </a:spcAft>
              <a:buClr>
                <a:schemeClr val="dk1"/>
              </a:buClr>
              <a:buSzPts val="2800"/>
              <a:buChar char="•"/>
            </a:pPr>
            <a:r>
              <a:rPr lang="en-GB"/>
              <a:t>The cols attribute specifies the visible width of a text area.</a:t>
            </a:r>
            <a:br>
              <a:rPr lang="en-GB"/>
            </a:br>
            <a:br>
              <a:rPr lang="en-GB"/>
            </a:br>
            <a:endParaRPr/>
          </a:p>
        </p:txBody>
      </p:sp>
      <p:pic>
        <p:nvPicPr>
          <p:cNvPr id="663" name="Google Shape;663;p63"/>
          <p:cNvPicPr preferRelativeResize="0"/>
          <p:nvPr/>
        </p:nvPicPr>
        <p:blipFill rotWithShape="1">
          <a:blip r:embed="rId3">
            <a:alphaModFix/>
          </a:blip>
          <a:srcRect b="0" l="0" r="0" t="0"/>
          <a:stretch/>
        </p:blipFill>
        <p:spPr>
          <a:xfrm>
            <a:off x="838200" y="3557239"/>
            <a:ext cx="6319024" cy="2873958"/>
          </a:xfrm>
          <a:prstGeom prst="rect">
            <a:avLst/>
          </a:prstGeom>
          <a:noFill/>
          <a:ln>
            <a:noFill/>
          </a:ln>
        </p:spPr>
      </p:pic>
      <p:pic>
        <p:nvPicPr>
          <p:cNvPr id="664" name="Google Shape;664;p63"/>
          <p:cNvPicPr preferRelativeResize="0"/>
          <p:nvPr/>
        </p:nvPicPr>
        <p:blipFill rotWithShape="1">
          <a:blip r:embed="rId4">
            <a:alphaModFix/>
          </a:blip>
          <a:srcRect b="0" l="0" r="0" t="0"/>
          <a:stretch/>
        </p:blipFill>
        <p:spPr>
          <a:xfrm>
            <a:off x="8478404" y="3718435"/>
            <a:ext cx="3007592" cy="24670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&lt;button&gt; Element</a:t>
            </a:r>
            <a:endParaRPr/>
          </a:p>
        </p:txBody>
      </p:sp>
      <p:sp>
        <p:nvSpPr>
          <p:cNvPr id="670" name="Google Shape;670;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71" name="Google Shape;67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72" name="Google Shape;672;p64"/>
          <p:cNvSpPr txBox="1"/>
          <p:nvPr>
            <p:ph idx="1" type="body"/>
          </p:nvPr>
        </p:nvSpPr>
        <p:spPr>
          <a:xfrm>
            <a:off x="838200" y="1690688"/>
            <a:ext cx="10515600" cy="51127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&lt;button&gt; element defines a clickable button:</a:t>
            </a:r>
            <a:endParaRPr/>
          </a:p>
        </p:txBody>
      </p:sp>
      <p:pic>
        <p:nvPicPr>
          <p:cNvPr id="673" name="Google Shape;673;p64"/>
          <p:cNvPicPr preferRelativeResize="0"/>
          <p:nvPr/>
        </p:nvPicPr>
        <p:blipFill rotWithShape="1">
          <a:blip r:embed="rId3">
            <a:alphaModFix/>
          </a:blip>
          <a:srcRect b="0" l="0" r="0" t="0"/>
          <a:stretch/>
        </p:blipFill>
        <p:spPr>
          <a:xfrm>
            <a:off x="838200" y="2309463"/>
            <a:ext cx="9253988" cy="2857849"/>
          </a:xfrm>
          <a:prstGeom prst="rect">
            <a:avLst/>
          </a:prstGeom>
          <a:noFill/>
          <a:ln>
            <a:noFill/>
          </a:ln>
        </p:spPr>
      </p:pic>
      <p:pic>
        <p:nvPicPr>
          <p:cNvPr id="674" name="Google Shape;674;p64"/>
          <p:cNvPicPr preferRelativeResize="0"/>
          <p:nvPr/>
        </p:nvPicPr>
        <p:blipFill rotWithShape="1">
          <a:blip r:embed="rId4">
            <a:alphaModFix/>
          </a:blip>
          <a:srcRect b="0" l="0" r="0" t="0"/>
          <a:stretch/>
        </p:blipFill>
        <p:spPr>
          <a:xfrm>
            <a:off x="4730750" y="4986588"/>
            <a:ext cx="2730500" cy="1130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&lt;fieldset&gt; and &lt;legend&gt; Element</a:t>
            </a:r>
            <a:endParaRPr/>
          </a:p>
        </p:txBody>
      </p:sp>
      <p:sp>
        <p:nvSpPr>
          <p:cNvPr id="680" name="Google Shape;68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81" name="Google Shape;68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82" name="Google Shape;682;p65"/>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&lt;fieldset&gt; element is used to group related data in a form.</a:t>
            </a:r>
            <a:endParaRPr/>
          </a:p>
          <a:p>
            <a:pPr indent="-228600" lvl="0" marL="228600" rtl="0" algn="l">
              <a:lnSpc>
                <a:spcPct val="90000"/>
              </a:lnSpc>
              <a:spcBef>
                <a:spcPts val="1000"/>
              </a:spcBef>
              <a:spcAft>
                <a:spcPts val="0"/>
              </a:spcAft>
              <a:buClr>
                <a:schemeClr val="dk1"/>
              </a:buClr>
              <a:buSzPts val="2800"/>
              <a:buChar char="•"/>
            </a:pPr>
            <a:r>
              <a:rPr lang="en-GB"/>
              <a:t>The &lt;legend&gt; element defines a caption for the &lt;fieldset&gt; element.</a:t>
            </a:r>
            <a:br>
              <a:rPr lang="en-GB"/>
            </a:br>
            <a:endParaRPr/>
          </a:p>
        </p:txBody>
      </p:sp>
      <p:pic>
        <p:nvPicPr>
          <p:cNvPr id="683" name="Google Shape;683;p65"/>
          <p:cNvPicPr preferRelativeResize="0"/>
          <p:nvPr/>
        </p:nvPicPr>
        <p:blipFill rotWithShape="1">
          <a:blip r:embed="rId3">
            <a:alphaModFix/>
          </a:blip>
          <a:srcRect b="0" l="0" r="0" t="0"/>
          <a:stretch/>
        </p:blipFill>
        <p:spPr>
          <a:xfrm>
            <a:off x="838200" y="2715942"/>
            <a:ext cx="6089627" cy="3723423"/>
          </a:xfrm>
          <a:prstGeom prst="rect">
            <a:avLst/>
          </a:prstGeom>
          <a:noFill/>
          <a:ln>
            <a:noFill/>
          </a:ln>
        </p:spPr>
      </p:pic>
      <p:pic>
        <p:nvPicPr>
          <p:cNvPr id="684" name="Google Shape;684;p65"/>
          <p:cNvPicPr preferRelativeResize="0"/>
          <p:nvPr/>
        </p:nvPicPr>
        <p:blipFill rotWithShape="1">
          <a:blip r:embed="rId4">
            <a:alphaModFix/>
          </a:blip>
          <a:srcRect b="0" l="0" r="0" t="0"/>
          <a:stretch/>
        </p:blipFill>
        <p:spPr>
          <a:xfrm>
            <a:off x="6927827" y="3376728"/>
            <a:ext cx="5262656" cy="258266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&lt;output&gt; Element</a:t>
            </a:r>
            <a:endParaRPr/>
          </a:p>
        </p:txBody>
      </p:sp>
      <p:sp>
        <p:nvSpPr>
          <p:cNvPr id="690" name="Google Shape;690;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691" name="Google Shape;69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92" name="Google Shape;692;p66"/>
          <p:cNvSpPr txBox="1"/>
          <p:nvPr>
            <p:ph idx="1" type="body"/>
          </p:nvPr>
        </p:nvSpPr>
        <p:spPr>
          <a:xfrm>
            <a:off x="838200" y="1690687"/>
            <a:ext cx="10515600" cy="11082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GB" sz="2400"/>
              <a:t>The &lt;output&gt; element represents the result of a calculation (like one performed by a script (here php (will be shown in later labs)).</a:t>
            </a:r>
            <a:endParaRPr sz="2400"/>
          </a:p>
        </p:txBody>
      </p:sp>
      <p:pic>
        <p:nvPicPr>
          <p:cNvPr id="693" name="Google Shape;693;p66"/>
          <p:cNvPicPr preferRelativeResize="0"/>
          <p:nvPr/>
        </p:nvPicPr>
        <p:blipFill rotWithShape="1">
          <a:blip r:embed="rId3">
            <a:alphaModFix/>
          </a:blip>
          <a:srcRect b="0" l="0" r="0" t="0"/>
          <a:stretch/>
        </p:blipFill>
        <p:spPr>
          <a:xfrm>
            <a:off x="838200" y="2674589"/>
            <a:ext cx="5840001" cy="3806128"/>
          </a:xfrm>
          <a:prstGeom prst="rect">
            <a:avLst/>
          </a:prstGeom>
          <a:noFill/>
          <a:ln>
            <a:noFill/>
          </a:ln>
        </p:spPr>
      </p:pic>
      <p:pic>
        <p:nvPicPr>
          <p:cNvPr id="694" name="Google Shape;694;p66"/>
          <p:cNvPicPr preferRelativeResize="0"/>
          <p:nvPr/>
        </p:nvPicPr>
        <p:blipFill rotWithShape="1">
          <a:blip r:embed="rId4">
            <a:alphaModFix/>
          </a:blip>
          <a:srcRect b="0" l="0" r="0" t="0"/>
          <a:stretch/>
        </p:blipFill>
        <p:spPr>
          <a:xfrm>
            <a:off x="6776224" y="3390097"/>
            <a:ext cx="5069951" cy="237511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HTML Form Attribute</a:t>
            </a:r>
            <a:endParaRPr/>
          </a:p>
        </p:txBody>
      </p:sp>
      <p:sp>
        <p:nvSpPr>
          <p:cNvPr id="700" name="Google Shape;700;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01" name="Google Shape;701;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02" name="Google Shape;702;p67"/>
          <p:cNvSpPr txBox="1"/>
          <p:nvPr>
            <p:ph idx="1" type="body"/>
          </p:nvPr>
        </p:nvSpPr>
        <p:spPr>
          <a:xfrm>
            <a:off x="838200" y="1690688"/>
            <a:ext cx="10515600" cy="3762258"/>
          </a:xfrm>
          <a:prstGeom prst="rect">
            <a:avLst/>
          </a:prstGeom>
          <a:noFill/>
          <a:ln>
            <a:noFill/>
          </a:ln>
        </p:spPr>
        <p:txBody>
          <a:bodyPr anchorCtr="0" anchor="t" bIns="45700" lIns="91425" spcFirstLastPara="1" rIns="91425" wrap="square" tIns="45700">
            <a:noAutofit/>
          </a:bodyPr>
          <a:lstStyle/>
          <a:p>
            <a:pPr indent="-228600" lvl="0" marL="228600" rtl="0" algn="l">
              <a:lnSpc>
                <a:spcPct val="200000"/>
              </a:lnSpc>
              <a:spcBef>
                <a:spcPts val="0"/>
              </a:spcBef>
              <a:spcAft>
                <a:spcPts val="0"/>
              </a:spcAft>
              <a:buClr>
                <a:schemeClr val="dk1"/>
              </a:buClr>
              <a:buSzPts val="3600"/>
              <a:buChar char="•"/>
            </a:pPr>
            <a:r>
              <a:rPr lang="en-GB" sz="3600"/>
              <a:t>The Action Attribute</a:t>
            </a:r>
            <a:endParaRPr/>
          </a:p>
          <a:p>
            <a:pPr indent="-228600" lvl="0" marL="228600" rtl="0" algn="l">
              <a:lnSpc>
                <a:spcPct val="200000"/>
              </a:lnSpc>
              <a:spcBef>
                <a:spcPts val="1000"/>
              </a:spcBef>
              <a:spcAft>
                <a:spcPts val="0"/>
              </a:spcAft>
              <a:buClr>
                <a:schemeClr val="dk1"/>
              </a:buClr>
              <a:buSzPts val="3600"/>
              <a:buChar char="•"/>
            </a:pPr>
            <a:r>
              <a:rPr lang="en-GB" sz="3600"/>
              <a:t>The Target Attribute</a:t>
            </a:r>
            <a:endParaRPr/>
          </a:p>
          <a:p>
            <a:pPr indent="-228600" lvl="0" marL="228600" rtl="0" algn="l">
              <a:lnSpc>
                <a:spcPct val="200000"/>
              </a:lnSpc>
              <a:spcBef>
                <a:spcPts val="1000"/>
              </a:spcBef>
              <a:spcAft>
                <a:spcPts val="0"/>
              </a:spcAft>
              <a:buClr>
                <a:schemeClr val="dk1"/>
              </a:buClr>
              <a:buSzPts val="3600"/>
              <a:buChar char="•"/>
            </a:pPr>
            <a:r>
              <a:rPr lang="en-GB" sz="3600"/>
              <a:t>The Method Attribute</a:t>
            </a:r>
            <a:endParaRPr/>
          </a:p>
          <a:p>
            <a:pPr indent="0" lvl="0" marL="0" rtl="0" algn="l">
              <a:lnSpc>
                <a:spcPct val="200000"/>
              </a:lnSpc>
              <a:spcBef>
                <a:spcPts val="1000"/>
              </a:spcBef>
              <a:spcAft>
                <a:spcPts val="0"/>
              </a:spcAft>
              <a:buClr>
                <a:schemeClr val="dk1"/>
              </a:buClr>
              <a:buSzPts val="3600"/>
              <a:buNone/>
            </a:pPr>
            <a:r>
              <a:t/>
            </a:r>
            <a:endParaRPr sz="3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Action Attribute</a:t>
            </a:r>
            <a:endParaRPr/>
          </a:p>
        </p:txBody>
      </p:sp>
      <p:sp>
        <p:nvSpPr>
          <p:cNvPr id="708" name="Google Shape;708;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09" name="Google Shape;709;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10" name="Google Shape;710;p68"/>
          <p:cNvSpPr txBox="1"/>
          <p:nvPr>
            <p:ph idx="1" type="body"/>
          </p:nvPr>
        </p:nvSpPr>
        <p:spPr>
          <a:xfrm>
            <a:off x="838200" y="1991771"/>
            <a:ext cx="10515600" cy="376225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GB"/>
              <a:t>The action attribute defines the action to be performed when the form is submitted.</a:t>
            </a:r>
            <a:endParaRPr/>
          </a:p>
          <a:p>
            <a:pPr indent="-228600" lvl="0" marL="228600" rtl="0" algn="l">
              <a:lnSpc>
                <a:spcPct val="100000"/>
              </a:lnSpc>
              <a:spcBef>
                <a:spcPts val="1000"/>
              </a:spcBef>
              <a:spcAft>
                <a:spcPts val="0"/>
              </a:spcAft>
              <a:buClr>
                <a:schemeClr val="dk1"/>
              </a:buClr>
              <a:buSzPts val="2800"/>
              <a:buChar char="•"/>
            </a:pPr>
            <a:r>
              <a:rPr lang="en-GB"/>
              <a:t>Usually, the form data is sent to a file on the server when the user clicks on the submit button.</a:t>
            </a:r>
            <a:endParaRPr/>
          </a:p>
          <a:p>
            <a:pPr indent="-228600" lvl="0" marL="228600" rtl="0" algn="l">
              <a:lnSpc>
                <a:spcPct val="100000"/>
              </a:lnSpc>
              <a:spcBef>
                <a:spcPts val="1000"/>
              </a:spcBef>
              <a:spcAft>
                <a:spcPts val="0"/>
              </a:spcAft>
              <a:buClr>
                <a:schemeClr val="dk1"/>
              </a:buClr>
              <a:buSzPts val="2800"/>
              <a:buChar char="•"/>
            </a:pPr>
            <a:r>
              <a:rPr lang="en-GB"/>
              <a:t>In the example below, the form data is sent to a file called "action_page.php". This file contains a server-side script that handles the form data:</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Action Attribute</a:t>
            </a:r>
            <a:endParaRPr/>
          </a:p>
        </p:txBody>
      </p:sp>
      <p:sp>
        <p:nvSpPr>
          <p:cNvPr id="716" name="Google Shape;716;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17" name="Google Shape;717;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18" name="Google Shape;718;p69"/>
          <p:cNvPicPr preferRelativeResize="0"/>
          <p:nvPr>
            <p:ph idx="1" type="body"/>
          </p:nvPr>
        </p:nvPicPr>
        <p:blipFill rotWithShape="1">
          <a:blip r:embed="rId3">
            <a:alphaModFix/>
          </a:blip>
          <a:srcRect b="0" l="0" r="0" t="0"/>
          <a:stretch/>
        </p:blipFill>
        <p:spPr>
          <a:xfrm>
            <a:off x="578221" y="1537778"/>
            <a:ext cx="6006357" cy="4074492"/>
          </a:xfrm>
          <a:prstGeom prst="rect">
            <a:avLst/>
          </a:prstGeom>
          <a:noFill/>
          <a:ln>
            <a:noFill/>
          </a:ln>
        </p:spPr>
      </p:pic>
      <p:pic>
        <p:nvPicPr>
          <p:cNvPr id="719" name="Google Shape;719;p69"/>
          <p:cNvPicPr preferRelativeResize="0"/>
          <p:nvPr/>
        </p:nvPicPr>
        <p:blipFill rotWithShape="1">
          <a:blip r:embed="rId4">
            <a:alphaModFix/>
          </a:blip>
          <a:srcRect b="0" l="0" r="0" t="0"/>
          <a:stretch/>
        </p:blipFill>
        <p:spPr>
          <a:xfrm>
            <a:off x="6096000" y="1900237"/>
            <a:ext cx="5693216" cy="2232102"/>
          </a:xfrm>
          <a:prstGeom prst="rect">
            <a:avLst/>
          </a:prstGeom>
          <a:noFill/>
          <a:ln>
            <a:noFill/>
          </a:ln>
        </p:spPr>
      </p:pic>
      <p:pic>
        <p:nvPicPr>
          <p:cNvPr id="720" name="Google Shape;720;p69"/>
          <p:cNvPicPr preferRelativeResize="0"/>
          <p:nvPr/>
        </p:nvPicPr>
        <p:blipFill rotWithShape="1">
          <a:blip r:embed="rId5">
            <a:alphaModFix/>
          </a:blip>
          <a:srcRect b="0" l="0" r="0" t="0"/>
          <a:stretch/>
        </p:blipFill>
        <p:spPr>
          <a:xfrm>
            <a:off x="3768438" y="4768927"/>
            <a:ext cx="5892800" cy="19525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History</a:t>
            </a:r>
            <a:endParaRPr/>
          </a:p>
        </p:txBody>
      </p:sp>
      <p:pic>
        <p:nvPicPr>
          <p:cNvPr id="147" name="Google Shape;147;p7"/>
          <p:cNvPicPr preferRelativeResize="0"/>
          <p:nvPr>
            <p:ph idx="1" type="body"/>
          </p:nvPr>
        </p:nvPicPr>
        <p:blipFill rotWithShape="1">
          <a:blip r:embed="rId3">
            <a:alphaModFix/>
          </a:blip>
          <a:srcRect b="0" l="0" r="0" t="0"/>
          <a:stretch/>
        </p:blipFill>
        <p:spPr>
          <a:xfrm>
            <a:off x="1754909" y="1372278"/>
            <a:ext cx="9512794" cy="5120597"/>
          </a:xfrm>
          <a:prstGeom prst="rect">
            <a:avLst/>
          </a:prstGeom>
          <a:noFill/>
          <a:ln>
            <a:noFill/>
          </a:ln>
        </p:spPr>
      </p:pic>
      <p:sp>
        <p:nvSpPr>
          <p:cNvPr id="148" name="Google Shape;1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49" name="Google Shape;1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Target Attribute</a:t>
            </a:r>
            <a:endParaRPr/>
          </a:p>
        </p:txBody>
      </p:sp>
      <p:sp>
        <p:nvSpPr>
          <p:cNvPr id="726" name="Google Shape;726;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27" name="Google Shape;727;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28" name="Google Shape;728;p70"/>
          <p:cNvSpPr txBox="1"/>
          <p:nvPr>
            <p:ph idx="1" type="body"/>
          </p:nvPr>
        </p:nvSpPr>
        <p:spPr>
          <a:xfrm>
            <a:off x="838200" y="1991771"/>
            <a:ext cx="10515600" cy="13255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The target attribute specifies where to display the response that is received after submitting the form.</a:t>
            </a:r>
            <a:endParaRPr/>
          </a:p>
          <a:p>
            <a:pPr indent="-228600" lvl="0" marL="228600" rtl="0" algn="l">
              <a:lnSpc>
                <a:spcPct val="90000"/>
              </a:lnSpc>
              <a:spcBef>
                <a:spcPts val="1000"/>
              </a:spcBef>
              <a:spcAft>
                <a:spcPts val="0"/>
              </a:spcAft>
              <a:buClr>
                <a:schemeClr val="dk1"/>
              </a:buClr>
              <a:buSzPts val="2800"/>
              <a:buChar char="•"/>
            </a:pPr>
            <a:r>
              <a:rPr lang="en-GB"/>
              <a:t>The target attribute can have one of the following values:</a:t>
            </a:r>
            <a:endParaRPr/>
          </a:p>
        </p:txBody>
      </p:sp>
      <p:pic>
        <p:nvPicPr>
          <p:cNvPr id="729" name="Google Shape;729;p70"/>
          <p:cNvPicPr preferRelativeResize="0"/>
          <p:nvPr/>
        </p:nvPicPr>
        <p:blipFill rotWithShape="1">
          <a:blip r:embed="rId3">
            <a:alphaModFix/>
          </a:blip>
          <a:srcRect b="0" l="0" r="0" t="0"/>
          <a:stretch/>
        </p:blipFill>
        <p:spPr>
          <a:xfrm>
            <a:off x="1054895" y="3540667"/>
            <a:ext cx="10082209" cy="26261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Target Attribute</a:t>
            </a:r>
            <a:endParaRPr/>
          </a:p>
        </p:txBody>
      </p:sp>
      <p:sp>
        <p:nvSpPr>
          <p:cNvPr id="735" name="Google Shape;735;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36" name="Google Shape;736;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37" name="Google Shape;737;p71"/>
          <p:cNvPicPr preferRelativeResize="0"/>
          <p:nvPr/>
        </p:nvPicPr>
        <p:blipFill rotWithShape="1">
          <a:blip r:embed="rId3">
            <a:alphaModFix/>
          </a:blip>
          <a:srcRect b="0" l="0" r="0" t="0"/>
          <a:stretch/>
        </p:blipFill>
        <p:spPr>
          <a:xfrm>
            <a:off x="838200" y="1690688"/>
            <a:ext cx="8610600" cy="4610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Method Attribute</a:t>
            </a:r>
            <a:endParaRPr/>
          </a:p>
        </p:txBody>
      </p:sp>
      <p:sp>
        <p:nvSpPr>
          <p:cNvPr id="743" name="Google Shape;743;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44" name="Google Shape;744;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45" name="Google Shape;745;p72"/>
          <p:cNvSpPr txBox="1"/>
          <p:nvPr>
            <p:ph idx="1" type="body"/>
          </p:nvPr>
        </p:nvSpPr>
        <p:spPr>
          <a:xfrm>
            <a:off x="838200" y="1991770"/>
            <a:ext cx="10515600" cy="367305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The method attribute specifies the HTTP method to be used when submitting the form data.</a:t>
            </a:r>
            <a:endParaRPr/>
          </a:p>
          <a:p>
            <a:pPr indent="-228600" lvl="0" marL="228600" rtl="0" algn="l">
              <a:lnSpc>
                <a:spcPct val="150000"/>
              </a:lnSpc>
              <a:spcBef>
                <a:spcPts val="1000"/>
              </a:spcBef>
              <a:spcAft>
                <a:spcPts val="0"/>
              </a:spcAft>
              <a:buClr>
                <a:schemeClr val="dk1"/>
              </a:buClr>
              <a:buSzPts val="2800"/>
              <a:buChar char="•"/>
            </a:pPr>
            <a:r>
              <a:rPr lang="en-GB"/>
              <a:t>The form-data can be sent as URL variables (with method="get") or as HTTP post transaction (with method="post").</a:t>
            </a:r>
            <a:endParaRPr/>
          </a:p>
          <a:p>
            <a:pPr indent="-228600" lvl="0" marL="228600" rtl="0" algn="l">
              <a:lnSpc>
                <a:spcPct val="150000"/>
              </a:lnSpc>
              <a:spcBef>
                <a:spcPts val="1000"/>
              </a:spcBef>
              <a:spcAft>
                <a:spcPts val="0"/>
              </a:spcAft>
              <a:buClr>
                <a:schemeClr val="dk1"/>
              </a:buClr>
              <a:buSzPts val="2800"/>
              <a:buChar char="•"/>
            </a:pPr>
            <a:r>
              <a:rPr lang="en-GB"/>
              <a:t>The default HTTP method when submitting form data is GET. </a:t>
            </a:r>
            <a:br>
              <a:rPr lang="en-GB"/>
            </a:b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Method Attribute (GET)</a:t>
            </a:r>
            <a:endParaRPr/>
          </a:p>
        </p:txBody>
      </p:sp>
      <p:sp>
        <p:nvSpPr>
          <p:cNvPr id="751" name="Google Shape;751;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52" name="Google Shape;752;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53" name="Google Shape;753;p73"/>
          <p:cNvPicPr preferRelativeResize="0"/>
          <p:nvPr>
            <p:ph idx="1" type="body"/>
          </p:nvPr>
        </p:nvPicPr>
        <p:blipFill rotWithShape="1">
          <a:blip r:embed="rId3">
            <a:alphaModFix/>
          </a:blip>
          <a:srcRect b="0" l="0" r="0" t="0"/>
          <a:stretch/>
        </p:blipFill>
        <p:spPr>
          <a:xfrm>
            <a:off x="838200" y="1803324"/>
            <a:ext cx="6392188" cy="3783438"/>
          </a:xfrm>
          <a:prstGeom prst="rect">
            <a:avLst/>
          </a:prstGeom>
          <a:noFill/>
          <a:ln>
            <a:noFill/>
          </a:ln>
        </p:spPr>
      </p:pic>
      <p:pic>
        <p:nvPicPr>
          <p:cNvPr id="754" name="Google Shape;754;p73"/>
          <p:cNvPicPr preferRelativeResize="0"/>
          <p:nvPr/>
        </p:nvPicPr>
        <p:blipFill rotWithShape="1">
          <a:blip r:embed="rId4">
            <a:alphaModFix/>
          </a:blip>
          <a:srcRect b="0" l="0" r="0" t="0"/>
          <a:stretch/>
        </p:blipFill>
        <p:spPr>
          <a:xfrm>
            <a:off x="7433713" y="2681288"/>
            <a:ext cx="4758287" cy="2027509"/>
          </a:xfrm>
          <a:prstGeom prst="rect">
            <a:avLst/>
          </a:prstGeom>
          <a:noFill/>
          <a:ln>
            <a:noFill/>
          </a:ln>
        </p:spPr>
      </p:pic>
      <p:pic>
        <p:nvPicPr>
          <p:cNvPr id="755" name="Google Shape;755;p73"/>
          <p:cNvPicPr preferRelativeResize="0"/>
          <p:nvPr/>
        </p:nvPicPr>
        <p:blipFill rotWithShape="1">
          <a:blip r:embed="rId5">
            <a:alphaModFix/>
          </a:blip>
          <a:srcRect b="0" l="0" r="0" t="0"/>
          <a:stretch/>
        </p:blipFill>
        <p:spPr>
          <a:xfrm>
            <a:off x="7341224" y="5026297"/>
            <a:ext cx="4758286" cy="673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The Method Attribute (POST)</a:t>
            </a:r>
            <a:endParaRPr/>
          </a:p>
        </p:txBody>
      </p:sp>
      <p:sp>
        <p:nvSpPr>
          <p:cNvPr id="761" name="Google Shape;76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62" name="Google Shape;762;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63" name="Google Shape;763;p74"/>
          <p:cNvPicPr preferRelativeResize="0"/>
          <p:nvPr>
            <p:ph idx="1" type="body"/>
          </p:nvPr>
        </p:nvPicPr>
        <p:blipFill rotWithShape="1">
          <a:blip r:embed="rId3">
            <a:alphaModFix/>
          </a:blip>
          <a:srcRect b="0" l="0" r="0" t="0"/>
          <a:stretch/>
        </p:blipFill>
        <p:spPr>
          <a:xfrm>
            <a:off x="838200" y="1803322"/>
            <a:ext cx="6403562" cy="3705380"/>
          </a:xfrm>
          <a:prstGeom prst="rect">
            <a:avLst/>
          </a:prstGeom>
          <a:noFill/>
          <a:ln>
            <a:noFill/>
          </a:ln>
        </p:spPr>
      </p:pic>
      <p:pic>
        <p:nvPicPr>
          <p:cNvPr id="764" name="Google Shape;764;p74"/>
          <p:cNvPicPr preferRelativeResize="0"/>
          <p:nvPr/>
        </p:nvPicPr>
        <p:blipFill rotWithShape="1">
          <a:blip r:embed="rId4">
            <a:alphaModFix/>
          </a:blip>
          <a:srcRect b="0" l="0" r="0" t="0"/>
          <a:stretch/>
        </p:blipFill>
        <p:spPr>
          <a:xfrm>
            <a:off x="7356200" y="2855175"/>
            <a:ext cx="4835800" cy="1962152"/>
          </a:xfrm>
          <a:prstGeom prst="rect">
            <a:avLst/>
          </a:prstGeom>
          <a:noFill/>
          <a:ln>
            <a:noFill/>
          </a:ln>
        </p:spPr>
      </p:pic>
      <p:pic>
        <p:nvPicPr>
          <p:cNvPr id="765" name="Google Shape;765;p74"/>
          <p:cNvPicPr preferRelativeResize="0"/>
          <p:nvPr/>
        </p:nvPicPr>
        <p:blipFill rotWithShape="1">
          <a:blip r:embed="rId5">
            <a:alphaModFix/>
          </a:blip>
          <a:srcRect b="0" l="0" r="0" t="0"/>
          <a:stretch/>
        </p:blipFill>
        <p:spPr>
          <a:xfrm>
            <a:off x="7356200" y="5273752"/>
            <a:ext cx="4051300" cy="469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lang="en-GB">
                <a:solidFill>
                  <a:srgbClr val="2F5496"/>
                </a:solidFill>
              </a:rPr>
              <a:t>Reference</a:t>
            </a:r>
            <a:endParaRPr/>
          </a:p>
        </p:txBody>
      </p:sp>
      <p:sp>
        <p:nvSpPr>
          <p:cNvPr id="771" name="Google Shape;771;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https://www.w3schools.com/</a:t>
            </a:r>
            <a:endParaRPr/>
          </a:p>
        </p:txBody>
      </p:sp>
      <p:sp>
        <p:nvSpPr>
          <p:cNvPr id="772" name="Google Shape;77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73" name="Google Shape;77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Introduction</a:t>
            </a:r>
            <a:endParaRPr/>
          </a:p>
        </p:txBody>
      </p:sp>
      <p:sp>
        <p:nvSpPr>
          <p:cNvPr id="779" name="Google Shape;779;p76"/>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800"/>
              <a:buChar char="•"/>
            </a:pPr>
            <a:r>
              <a:rPr lang="en-GB"/>
              <a:t>CSS is the language we use to style a Web page.</a:t>
            </a:r>
            <a:endParaRPr/>
          </a:p>
          <a:p>
            <a:pPr indent="-228600" lvl="0" marL="228600" rtl="0" algn="l">
              <a:lnSpc>
                <a:spcPct val="110000"/>
              </a:lnSpc>
              <a:spcBef>
                <a:spcPts val="1000"/>
              </a:spcBef>
              <a:spcAft>
                <a:spcPts val="0"/>
              </a:spcAft>
              <a:buClr>
                <a:schemeClr val="dk1"/>
              </a:buClr>
              <a:buSzPts val="2800"/>
              <a:buChar char="•"/>
            </a:pPr>
            <a:r>
              <a:rPr lang="en-GB"/>
              <a:t>CSS stands for </a:t>
            </a:r>
            <a:r>
              <a:rPr lang="en-GB">
                <a:solidFill>
                  <a:srgbClr val="FF0000"/>
                </a:solidFill>
              </a:rPr>
              <a:t>Cascading Style Sheets</a:t>
            </a:r>
            <a:r>
              <a:rPr lang="en-GB"/>
              <a:t>.</a:t>
            </a:r>
            <a:endParaRPr/>
          </a:p>
          <a:p>
            <a:pPr indent="-228600" lvl="0" marL="228600" rtl="0" algn="l">
              <a:lnSpc>
                <a:spcPct val="110000"/>
              </a:lnSpc>
              <a:spcBef>
                <a:spcPts val="1000"/>
              </a:spcBef>
              <a:spcAft>
                <a:spcPts val="0"/>
              </a:spcAft>
              <a:buClr>
                <a:schemeClr val="dk1"/>
              </a:buClr>
              <a:buSzPts val="2800"/>
              <a:buChar char="•"/>
            </a:pPr>
            <a:r>
              <a:rPr lang="en-GB"/>
              <a:t>CSS describes how HTML elements are to be displayed on screen, paper, or in other media.</a:t>
            </a:r>
            <a:endParaRPr/>
          </a:p>
          <a:p>
            <a:pPr indent="-228600" lvl="0" marL="228600" rtl="0" algn="l">
              <a:lnSpc>
                <a:spcPct val="110000"/>
              </a:lnSpc>
              <a:spcBef>
                <a:spcPts val="1000"/>
              </a:spcBef>
              <a:spcAft>
                <a:spcPts val="0"/>
              </a:spcAft>
              <a:buClr>
                <a:schemeClr val="dk1"/>
              </a:buClr>
              <a:buSzPts val="2800"/>
              <a:buChar char="•"/>
            </a:pPr>
            <a:r>
              <a:rPr lang="en-GB"/>
              <a:t>CSS saves a lot of work. It can control the layout of multiple web pages all at once.</a:t>
            </a:r>
            <a:endParaRPr/>
          </a:p>
          <a:p>
            <a:pPr indent="-228600" lvl="0" marL="228600" rtl="0" algn="l">
              <a:lnSpc>
                <a:spcPct val="110000"/>
              </a:lnSpc>
              <a:spcBef>
                <a:spcPts val="1000"/>
              </a:spcBef>
              <a:spcAft>
                <a:spcPts val="0"/>
              </a:spcAft>
              <a:buClr>
                <a:schemeClr val="dk1"/>
              </a:buClr>
              <a:buSzPts val="2800"/>
              <a:buChar char="•"/>
            </a:pPr>
            <a:r>
              <a:rPr lang="en-GB"/>
              <a:t>External stylesheets are stored in CSS files.</a:t>
            </a:r>
            <a:endParaRPr/>
          </a:p>
          <a:p>
            <a:pPr indent="-50800" lvl="0" marL="228600" rtl="0" algn="l">
              <a:lnSpc>
                <a:spcPct val="110000"/>
              </a:lnSpc>
              <a:spcBef>
                <a:spcPts val="1000"/>
              </a:spcBef>
              <a:spcAft>
                <a:spcPts val="0"/>
              </a:spcAft>
              <a:buClr>
                <a:schemeClr val="dk1"/>
              </a:buClr>
              <a:buSzPts val="2800"/>
              <a:buNone/>
            </a:pPr>
            <a:r>
              <a:t/>
            </a:r>
            <a:endParaRPr/>
          </a:p>
        </p:txBody>
      </p:sp>
      <p:sp>
        <p:nvSpPr>
          <p:cNvPr id="780" name="Google Shape;780;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81" name="Google Shape;781;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Why use CSS?</a:t>
            </a:r>
            <a:endParaRPr/>
          </a:p>
        </p:txBody>
      </p:sp>
      <p:sp>
        <p:nvSpPr>
          <p:cNvPr id="787" name="Google Shape;787;p77"/>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Clr>
                <a:schemeClr val="dk1"/>
              </a:buClr>
              <a:buSzPct val="100000"/>
              <a:buChar char="•"/>
            </a:pPr>
            <a:r>
              <a:rPr lang="en-GB"/>
              <a:t>CSS is used to define styles for your web pages, including the design, layout and variations in display for different devices and screen sizes.</a:t>
            </a:r>
            <a:endParaRPr/>
          </a:p>
          <a:p>
            <a:pPr indent="-228600" lvl="1" marL="685800" rtl="0" algn="l">
              <a:lnSpc>
                <a:spcPct val="150000"/>
              </a:lnSpc>
              <a:spcBef>
                <a:spcPts val="500"/>
              </a:spcBef>
              <a:spcAft>
                <a:spcPts val="0"/>
              </a:spcAft>
              <a:buClr>
                <a:schemeClr val="dk1"/>
              </a:buClr>
              <a:buSzPct val="100000"/>
              <a:buChar char="•"/>
            </a:pPr>
            <a:r>
              <a:rPr lang="en-GB"/>
              <a:t>HTML was NEVER intended to contain tags for formatting a web page!</a:t>
            </a:r>
            <a:endParaRPr/>
          </a:p>
          <a:p>
            <a:pPr indent="-228600" lvl="1" marL="685800" rtl="0" algn="l">
              <a:lnSpc>
                <a:spcPct val="150000"/>
              </a:lnSpc>
              <a:spcBef>
                <a:spcPts val="500"/>
              </a:spcBef>
              <a:spcAft>
                <a:spcPts val="0"/>
              </a:spcAft>
              <a:buClr>
                <a:schemeClr val="dk1"/>
              </a:buClr>
              <a:buSzPct val="100000"/>
              <a:buChar char="•"/>
            </a:pPr>
            <a:r>
              <a:rPr lang="en-GB"/>
              <a:t>HTML was created to describe the content of a web page.</a:t>
            </a:r>
            <a:endParaRPr/>
          </a:p>
          <a:p>
            <a:pPr indent="-228600" lvl="0" marL="228600" rtl="0" algn="l">
              <a:lnSpc>
                <a:spcPct val="150000"/>
              </a:lnSpc>
              <a:spcBef>
                <a:spcPts val="1000"/>
              </a:spcBef>
              <a:spcAft>
                <a:spcPts val="0"/>
              </a:spcAft>
              <a:buClr>
                <a:schemeClr val="dk1"/>
              </a:buClr>
              <a:buSzPct val="100000"/>
              <a:buChar char="•"/>
            </a:pPr>
            <a:r>
              <a:rPr lang="en-GB"/>
              <a:t>CSS Saves a Lot of Work!</a:t>
            </a:r>
            <a:endParaRPr/>
          </a:p>
          <a:p>
            <a:pPr indent="-228600" lvl="1" marL="685800" rtl="0" algn="l">
              <a:lnSpc>
                <a:spcPct val="150000"/>
              </a:lnSpc>
              <a:spcBef>
                <a:spcPts val="500"/>
              </a:spcBef>
              <a:spcAft>
                <a:spcPts val="0"/>
              </a:spcAft>
              <a:buClr>
                <a:schemeClr val="dk1"/>
              </a:buClr>
              <a:buSzPct val="100000"/>
              <a:buChar char="•"/>
            </a:pPr>
            <a:r>
              <a:rPr lang="en-GB"/>
              <a:t>The style definitions are normally saved in external .css files.</a:t>
            </a:r>
            <a:endParaRPr/>
          </a:p>
          <a:p>
            <a:pPr indent="-228600" lvl="1" marL="685800" rtl="0" algn="l">
              <a:lnSpc>
                <a:spcPct val="150000"/>
              </a:lnSpc>
              <a:spcBef>
                <a:spcPts val="500"/>
              </a:spcBef>
              <a:spcAft>
                <a:spcPts val="0"/>
              </a:spcAft>
              <a:buClr>
                <a:schemeClr val="dk1"/>
              </a:buClr>
              <a:buSzPct val="100000"/>
              <a:buChar char="•"/>
            </a:pPr>
            <a:r>
              <a:rPr lang="en-GB"/>
              <a:t>With an external stylesheet file, you can change the look of an entire website by changing just one file!</a:t>
            </a:r>
            <a:endParaRPr/>
          </a:p>
          <a:p>
            <a:pPr indent="0" lvl="1" marL="457200" rtl="0" algn="l">
              <a:lnSpc>
                <a:spcPct val="150000"/>
              </a:lnSpc>
              <a:spcBef>
                <a:spcPts val="500"/>
              </a:spcBef>
              <a:spcAft>
                <a:spcPts val="0"/>
              </a:spcAft>
              <a:buClr>
                <a:schemeClr val="dk1"/>
              </a:buClr>
              <a:buSzPct val="100000"/>
              <a:buNone/>
            </a:pPr>
            <a:r>
              <a:t/>
            </a:r>
            <a:endParaRPr/>
          </a:p>
        </p:txBody>
      </p:sp>
      <p:sp>
        <p:nvSpPr>
          <p:cNvPr id="788" name="Google Shape;788;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89" name="Google Shape;789;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Syntax</a:t>
            </a:r>
            <a:endParaRPr/>
          </a:p>
        </p:txBody>
      </p:sp>
      <p:sp>
        <p:nvSpPr>
          <p:cNvPr id="795" name="Google Shape;795;p78"/>
          <p:cNvSpPr txBox="1"/>
          <p:nvPr>
            <p:ph idx="1" type="body"/>
          </p:nvPr>
        </p:nvSpPr>
        <p:spPr>
          <a:xfrm>
            <a:off x="838200" y="1473255"/>
            <a:ext cx="10515600" cy="831795"/>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A CSS rule consists of a selector and a declaration block.</a:t>
            </a:r>
            <a:endParaRPr/>
          </a:p>
        </p:txBody>
      </p:sp>
      <p:sp>
        <p:nvSpPr>
          <p:cNvPr id="796" name="Google Shape;79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797" name="Google Shape;797;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798" name="Google Shape;798;p78"/>
          <p:cNvPicPr preferRelativeResize="0"/>
          <p:nvPr/>
        </p:nvPicPr>
        <p:blipFill rotWithShape="1">
          <a:blip r:embed="rId3">
            <a:alphaModFix/>
          </a:blip>
          <a:srcRect b="0" l="0" r="0" t="0"/>
          <a:stretch/>
        </p:blipFill>
        <p:spPr>
          <a:xfrm>
            <a:off x="2222500" y="2305050"/>
            <a:ext cx="7747000" cy="2247900"/>
          </a:xfrm>
          <a:prstGeom prst="rect">
            <a:avLst/>
          </a:prstGeom>
          <a:noFill/>
          <a:ln>
            <a:noFill/>
          </a:ln>
        </p:spPr>
      </p:pic>
      <p:sp>
        <p:nvSpPr>
          <p:cNvPr id="799" name="Google Shape;799;p78"/>
          <p:cNvSpPr txBox="1"/>
          <p:nvPr/>
        </p:nvSpPr>
        <p:spPr>
          <a:xfrm>
            <a:off x="838201" y="4465063"/>
            <a:ext cx="8999482" cy="163121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GB" sz="2000">
                <a:solidFill>
                  <a:schemeClr val="dk1"/>
                </a:solidFill>
                <a:latin typeface="Calibri"/>
                <a:ea typeface="Calibri"/>
                <a:cs typeface="Calibri"/>
                <a:sym typeface="Calibri"/>
              </a:rPr>
              <a:t>The selector points to the HTML element you want to style.</a:t>
            </a:r>
            <a:endParaRPr/>
          </a:p>
          <a:p>
            <a:pPr indent="-285750" lvl="0" marL="285750" marR="0" rtl="0" algn="l">
              <a:spcBef>
                <a:spcPts val="0"/>
              </a:spcBef>
              <a:spcAft>
                <a:spcPts val="0"/>
              </a:spcAft>
              <a:buClr>
                <a:schemeClr val="dk1"/>
              </a:buClr>
              <a:buSzPts val="2000"/>
              <a:buFont typeface="Noto Sans Symbols"/>
              <a:buChar char="❖"/>
            </a:pPr>
            <a:r>
              <a:rPr lang="en-GB" sz="2000">
                <a:solidFill>
                  <a:schemeClr val="dk1"/>
                </a:solidFill>
                <a:latin typeface="Calibri"/>
                <a:ea typeface="Calibri"/>
                <a:cs typeface="Calibri"/>
                <a:sym typeface="Calibri"/>
              </a:rPr>
              <a:t>The declaration block contains one or more declarations separated by semicolons.</a:t>
            </a:r>
            <a:endParaRPr/>
          </a:p>
          <a:p>
            <a:pPr indent="-285750" lvl="0" marL="285750" marR="0" rtl="0" algn="l">
              <a:spcBef>
                <a:spcPts val="0"/>
              </a:spcBef>
              <a:spcAft>
                <a:spcPts val="0"/>
              </a:spcAft>
              <a:buClr>
                <a:schemeClr val="dk1"/>
              </a:buClr>
              <a:buSzPts val="2000"/>
              <a:buFont typeface="Noto Sans Symbols"/>
              <a:buChar char="❖"/>
            </a:pPr>
            <a:r>
              <a:rPr lang="en-GB" sz="2000">
                <a:solidFill>
                  <a:schemeClr val="dk1"/>
                </a:solidFill>
                <a:latin typeface="Calibri"/>
                <a:ea typeface="Calibri"/>
                <a:cs typeface="Calibri"/>
                <a:sym typeface="Calibri"/>
              </a:rPr>
              <a:t>Each declaration includes a CSS property name and a value, separated by a colon.</a:t>
            </a:r>
            <a:endParaRPr/>
          </a:p>
          <a:p>
            <a:pPr indent="-285750" lvl="0" marL="285750" marR="0" rtl="0" algn="l">
              <a:spcBef>
                <a:spcPts val="0"/>
              </a:spcBef>
              <a:spcAft>
                <a:spcPts val="0"/>
              </a:spcAft>
              <a:buClr>
                <a:schemeClr val="dk1"/>
              </a:buClr>
              <a:buSzPts val="2000"/>
              <a:buFont typeface="Noto Sans Symbols"/>
              <a:buChar char="❖"/>
            </a:pPr>
            <a:r>
              <a:rPr lang="en-GB" sz="2000">
                <a:solidFill>
                  <a:schemeClr val="dk1"/>
                </a:solidFill>
                <a:latin typeface="Calibri"/>
                <a:ea typeface="Calibri"/>
                <a:cs typeface="Calibri"/>
                <a:sym typeface="Calibri"/>
              </a:rPr>
              <a:t>Multiple CSS declarations are separated with semicolons, and declaration blocks are surrounded by curly braces.</a:t>
            </a:r>
            <a:endParaRPr sz="20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Example</a:t>
            </a:r>
            <a:endParaRPr/>
          </a:p>
        </p:txBody>
      </p:sp>
      <p:sp>
        <p:nvSpPr>
          <p:cNvPr id="805" name="Google Shape;80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06" name="Google Shape;806;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07" name="Google Shape;807;p79"/>
          <p:cNvPicPr preferRelativeResize="0"/>
          <p:nvPr>
            <p:ph idx="1" type="body"/>
          </p:nvPr>
        </p:nvPicPr>
        <p:blipFill rotWithShape="1">
          <a:blip r:embed="rId3">
            <a:alphaModFix/>
          </a:blip>
          <a:srcRect b="0" l="0" r="0" t="0"/>
          <a:stretch/>
        </p:blipFill>
        <p:spPr>
          <a:xfrm>
            <a:off x="901700" y="1690688"/>
            <a:ext cx="5359400" cy="4140200"/>
          </a:xfrm>
          <a:prstGeom prst="rect">
            <a:avLst/>
          </a:prstGeom>
          <a:noFill/>
          <a:ln>
            <a:noFill/>
          </a:ln>
        </p:spPr>
      </p:pic>
      <p:pic>
        <p:nvPicPr>
          <p:cNvPr id="808" name="Google Shape;808;p79"/>
          <p:cNvPicPr preferRelativeResize="0"/>
          <p:nvPr/>
        </p:nvPicPr>
        <p:blipFill rotWithShape="1">
          <a:blip r:embed="rId4">
            <a:alphaModFix/>
          </a:blip>
          <a:srcRect b="0" l="0" r="0" t="0"/>
          <a:stretch/>
        </p:blipFill>
        <p:spPr>
          <a:xfrm>
            <a:off x="7048500" y="2921000"/>
            <a:ext cx="4241800" cy="101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Documents</a:t>
            </a:r>
            <a:endParaRPr/>
          </a:p>
        </p:txBody>
      </p:sp>
      <p:sp>
        <p:nvSpPr>
          <p:cNvPr id="155" name="Google Shape;155;p8"/>
          <p:cNvSpPr txBox="1"/>
          <p:nvPr>
            <p:ph idx="1" type="body"/>
          </p:nvPr>
        </p:nvSpPr>
        <p:spPr>
          <a:xfrm>
            <a:off x="838200" y="1690688"/>
            <a:ext cx="10515600" cy="4264479"/>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All HTML documents must start with a document type declaration: &lt;!DOCTYPE html&gt;.</a:t>
            </a:r>
            <a:endParaRPr/>
          </a:p>
          <a:p>
            <a:pPr indent="-228600" lvl="0" marL="228600" rtl="0" algn="l">
              <a:lnSpc>
                <a:spcPct val="150000"/>
              </a:lnSpc>
              <a:spcBef>
                <a:spcPts val="1000"/>
              </a:spcBef>
              <a:spcAft>
                <a:spcPts val="0"/>
              </a:spcAft>
              <a:buClr>
                <a:schemeClr val="dk1"/>
              </a:buClr>
              <a:buSzPts val="2800"/>
              <a:buChar char="•"/>
            </a:pPr>
            <a:r>
              <a:rPr lang="en-GB"/>
              <a:t>The HTML document itself begins with &lt;html&gt; and ends with &lt;/html&gt;.</a:t>
            </a:r>
            <a:endParaRPr/>
          </a:p>
          <a:p>
            <a:pPr indent="-228600" lvl="0" marL="228600" rtl="0" algn="l">
              <a:lnSpc>
                <a:spcPct val="150000"/>
              </a:lnSpc>
              <a:spcBef>
                <a:spcPts val="1000"/>
              </a:spcBef>
              <a:spcAft>
                <a:spcPts val="0"/>
              </a:spcAft>
              <a:buClr>
                <a:schemeClr val="dk1"/>
              </a:buClr>
              <a:buSzPts val="2800"/>
              <a:buChar char="•"/>
            </a:pPr>
            <a:r>
              <a:rPr lang="en-GB"/>
              <a:t>The visible part of the HTML document is between &lt;body&gt; and &lt;/body&gt;. </a:t>
            </a:r>
            <a:br>
              <a:rPr lang="en-GB"/>
            </a:br>
            <a:endParaRPr/>
          </a:p>
          <a:p>
            <a:pPr indent="-50800" lvl="0" marL="228600" rtl="0" algn="l">
              <a:lnSpc>
                <a:spcPct val="150000"/>
              </a:lnSpc>
              <a:spcBef>
                <a:spcPts val="1000"/>
              </a:spcBef>
              <a:spcAft>
                <a:spcPts val="0"/>
              </a:spcAft>
              <a:buClr>
                <a:schemeClr val="dk1"/>
              </a:buClr>
              <a:buSzPts val="2800"/>
              <a:buNone/>
            </a:pPr>
            <a:r>
              <a:t/>
            </a:r>
            <a:endParaRPr/>
          </a:p>
        </p:txBody>
      </p:sp>
      <p:sp>
        <p:nvSpPr>
          <p:cNvPr id="156" name="Google Shape;1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57" name="Google Shape;1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Example Explained</a:t>
            </a:r>
            <a:endParaRPr/>
          </a:p>
        </p:txBody>
      </p:sp>
      <p:sp>
        <p:nvSpPr>
          <p:cNvPr id="814" name="Google Shape;814;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15" name="Google Shape;815;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16" name="Google Shape;816;p80"/>
          <p:cNvSpPr txBox="1"/>
          <p:nvPr>
            <p:ph idx="1" type="body"/>
          </p:nvPr>
        </p:nvSpPr>
        <p:spPr>
          <a:xfrm>
            <a:off x="838200" y="1690688"/>
            <a:ext cx="10515600"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p is a selector in CSS (it points to the HTML element you want to style: &lt;p&gt;).</a:t>
            </a:r>
            <a:endParaRPr/>
          </a:p>
          <a:p>
            <a:pPr indent="-228600" lvl="0" marL="228600" rtl="0" algn="l">
              <a:lnSpc>
                <a:spcPct val="150000"/>
              </a:lnSpc>
              <a:spcBef>
                <a:spcPts val="1000"/>
              </a:spcBef>
              <a:spcAft>
                <a:spcPts val="0"/>
              </a:spcAft>
              <a:buClr>
                <a:schemeClr val="dk1"/>
              </a:buClr>
              <a:buSzPts val="2800"/>
              <a:buChar char="•"/>
            </a:pPr>
            <a:r>
              <a:rPr lang="en-GB"/>
              <a:t>color is a property, and red is the property value.</a:t>
            </a:r>
            <a:endParaRPr/>
          </a:p>
          <a:p>
            <a:pPr indent="-228600" lvl="0" marL="228600" rtl="0" algn="l">
              <a:lnSpc>
                <a:spcPct val="150000"/>
              </a:lnSpc>
              <a:spcBef>
                <a:spcPts val="1000"/>
              </a:spcBef>
              <a:spcAft>
                <a:spcPts val="0"/>
              </a:spcAft>
              <a:buClr>
                <a:schemeClr val="dk1"/>
              </a:buClr>
              <a:buSzPts val="2800"/>
              <a:buChar char="•"/>
            </a:pPr>
            <a:r>
              <a:rPr lang="en-GB"/>
              <a:t>text-align is a property, and center is the property value.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Selectors</a:t>
            </a:r>
            <a:endParaRPr/>
          </a:p>
        </p:txBody>
      </p:sp>
      <p:sp>
        <p:nvSpPr>
          <p:cNvPr id="822" name="Google Shape;822;p81"/>
          <p:cNvSpPr txBox="1"/>
          <p:nvPr>
            <p:ph idx="1" type="body"/>
          </p:nvPr>
        </p:nvSpPr>
        <p:spPr>
          <a:xfrm>
            <a:off x="838200" y="3160986"/>
            <a:ext cx="10515600" cy="333188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GB"/>
              <a:t>Simple selectors (select elements based on name, id, class)</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3"/>
              </a:rPr>
              <a:t>Combinator selectors</a:t>
            </a:r>
            <a:r>
              <a:rPr lang="en-GB"/>
              <a:t> (select elements based on a specific relationship between them)</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4"/>
              </a:rPr>
              <a:t>Pseudo-class selectors</a:t>
            </a:r>
            <a:r>
              <a:rPr lang="en-GB"/>
              <a:t> (select elements based on a certain state)</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5"/>
              </a:rPr>
              <a:t>Pseudo-elements selectors</a:t>
            </a:r>
            <a:r>
              <a:rPr lang="en-GB"/>
              <a:t> (select and style a part of an element)</a:t>
            </a:r>
            <a:endParaRPr/>
          </a:p>
          <a:p>
            <a:pPr indent="-228600" lvl="0" marL="228600" rtl="0" algn="l">
              <a:lnSpc>
                <a:spcPct val="90000"/>
              </a:lnSpc>
              <a:spcBef>
                <a:spcPts val="1000"/>
              </a:spcBef>
              <a:spcAft>
                <a:spcPts val="0"/>
              </a:spcAft>
              <a:buClr>
                <a:schemeClr val="dk1"/>
              </a:buClr>
              <a:buSzPct val="100000"/>
              <a:buChar char="•"/>
            </a:pPr>
            <a:r>
              <a:rPr lang="en-GB" u="sng">
                <a:solidFill>
                  <a:schemeClr val="hlink"/>
                </a:solidFill>
                <a:hlinkClick r:id="rId6"/>
              </a:rPr>
              <a:t>Attribute selectors</a:t>
            </a:r>
            <a:r>
              <a:rPr lang="en-GB"/>
              <a:t> (select elements based on an attribute or attribute value)</a:t>
            </a:r>
            <a:br>
              <a:rPr lang="en-GB"/>
            </a:br>
            <a:r>
              <a:rPr lang="en-GB"/>
              <a:t>			</a:t>
            </a:r>
            <a:r>
              <a:rPr b="1" lang="en-GB" sz="2200"/>
              <a:t>*Click on each of them for examples</a:t>
            </a:r>
            <a:endParaRPr b="1"/>
          </a:p>
        </p:txBody>
      </p:sp>
      <p:sp>
        <p:nvSpPr>
          <p:cNvPr id="823" name="Google Shape;823;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24" name="Google Shape;824;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25" name="Google Shape;825;p81"/>
          <p:cNvSpPr txBox="1"/>
          <p:nvPr/>
        </p:nvSpPr>
        <p:spPr>
          <a:xfrm>
            <a:off x="838200" y="1670502"/>
            <a:ext cx="10515600"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CSS selectors are used to "find" (or select) the HTML elements you want to style.</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We can divide CSS selectors into five categories:</a:t>
            </a:r>
            <a:endParaRPr/>
          </a:p>
          <a:p>
            <a:pPr indent="0" lvl="0" marL="0" marR="0" rtl="0" algn="l">
              <a:spcBef>
                <a:spcPts val="0"/>
              </a:spcBef>
              <a:spcAft>
                <a:spcPts val="0"/>
              </a:spcAft>
              <a:buNone/>
            </a:pPr>
            <a:br>
              <a:rPr lang="en-GB"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Element Selector</a:t>
            </a:r>
            <a:endParaRPr/>
          </a:p>
        </p:txBody>
      </p:sp>
      <p:sp>
        <p:nvSpPr>
          <p:cNvPr id="831" name="Google Shape;831;p82"/>
          <p:cNvSpPr txBox="1"/>
          <p:nvPr>
            <p:ph idx="1" type="body"/>
          </p:nvPr>
        </p:nvSpPr>
        <p:spPr>
          <a:xfrm>
            <a:off x="838200" y="1690688"/>
            <a:ext cx="10515600" cy="194589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element selector selects HTML elements based on the element name.</a:t>
            </a:r>
            <a:endParaRPr/>
          </a:p>
          <a:p>
            <a:pPr indent="-228600" lvl="0" marL="228600" rtl="0" algn="l">
              <a:lnSpc>
                <a:spcPct val="100000"/>
              </a:lnSpc>
              <a:spcBef>
                <a:spcPts val="1000"/>
              </a:spcBef>
              <a:spcAft>
                <a:spcPts val="0"/>
              </a:spcAft>
              <a:buClr>
                <a:schemeClr val="dk1"/>
              </a:buClr>
              <a:buSzPts val="2800"/>
              <a:buChar char="•"/>
            </a:pPr>
            <a:r>
              <a:rPr lang="en-GB"/>
              <a:t>Here, all &lt;p&gt; elements on the page will be center-aligned, with a red text color: </a:t>
            </a:r>
            <a:endParaRPr/>
          </a:p>
        </p:txBody>
      </p:sp>
      <p:sp>
        <p:nvSpPr>
          <p:cNvPr id="832" name="Google Shape;832;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33" name="Google Shape;833;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34" name="Google Shape;834;p82"/>
          <p:cNvPicPr preferRelativeResize="0"/>
          <p:nvPr/>
        </p:nvPicPr>
        <p:blipFill rotWithShape="1">
          <a:blip r:embed="rId3">
            <a:alphaModFix/>
          </a:blip>
          <a:srcRect b="0" l="0" r="0" t="0"/>
          <a:stretch/>
        </p:blipFill>
        <p:spPr>
          <a:xfrm>
            <a:off x="1153509" y="3688724"/>
            <a:ext cx="3996559" cy="2751599"/>
          </a:xfrm>
          <a:prstGeom prst="rect">
            <a:avLst/>
          </a:prstGeom>
          <a:noFill/>
          <a:ln>
            <a:noFill/>
          </a:ln>
        </p:spPr>
      </p:pic>
      <p:pic>
        <p:nvPicPr>
          <p:cNvPr id="835" name="Google Shape;835;p82"/>
          <p:cNvPicPr preferRelativeResize="0"/>
          <p:nvPr/>
        </p:nvPicPr>
        <p:blipFill rotWithShape="1">
          <a:blip r:embed="rId4">
            <a:alphaModFix/>
          </a:blip>
          <a:srcRect b="0" l="0" r="0" t="0"/>
          <a:stretch/>
        </p:blipFill>
        <p:spPr>
          <a:xfrm>
            <a:off x="6311900" y="4165490"/>
            <a:ext cx="4597400" cy="1562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id Selector</a:t>
            </a:r>
            <a:endParaRPr/>
          </a:p>
        </p:txBody>
      </p:sp>
      <p:sp>
        <p:nvSpPr>
          <p:cNvPr id="841" name="Google Shape;841;p83"/>
          <p:cNvSpPr txBox="1"/>
          <p:nvPr>
            <p:ph idx="1" type="body"/>
          </p:nvPr>
        </p:nvSpPr>
        <p:spPr>
          <a:xfrm>
            <a:off x="838200" y="1715915"/>
            <a:ext cx="10515600" cy="4665662"/>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The id selector uses the id attribute of an HTML element to select a specific element.</a:t>
            </a:r>
            <a:endParaRPr/>
          </a:p>
          <a:p>
            <a:pPr indent="-228600" lvl="0" marL="228600" rtl="0" algn="l">
              <a:lnSpc>
                <a:spcPct val="150000"/>
              </a:lnSpc>
              <a:spcBef>
                <a:spcPts val="1000"/>
              </a:spcBef>
              <a:spcAft>
                <a:spcPts val="0"/>
              </a:spcAft>
              <a:buClr>
                <a:schemeClr val="dk1"/>
              </a:buClr>
              <a:buSzPts val="2800"/>
              <a:buChar char="•"/>
            </a:pPr>
            <a:r>
              <a:rPr lang="en-GB"/>
              <a:t>The id of an element is unique within a page, so the id selector is used to select one unique element!</a:t>
            </a:r>
            <a:endParaRPr/>
          </a:p>
          <a:p>
            <a:pPr indent="-228600" lvl="0" marL="228600" rtl="0" algn="l">
              <a:lnSpc>
                <a:spcPct val="150000"/>
              </a:lnSpc>
              <a:spcBef>
                <a:spcPts val="1000"/>
              </a:spcBef>
              <a:spcAft>
                <a:spcPts val="0"/>
              </a:spcAft>
              <a:buClr>
                <a:schemeClr val="dk1"/>
              </a:buClr>
              <a:buSzPts val="2800"/>
              <a:buChar char="•"/>
            </a:pPr>
            <a:r>
              <a:rPr lang="en-GB"/>
              <a:t>To select an element with a specific id, write a hash (#) character, followed by the id of the element.</a:t>
            </a:r>
            <a:endParaRPr/>
          </a:p>
        </p:txBody>
      </p:sp>
      <p:sp>
        <p:nvSpPr>
          <p:cNvPr id="842" name="Google Shape;842;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43" name="Google Shape;843;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id Selector</a:t>
            </a:r>
            <a:endParaRPr/>
          </a:p>
        </p:txBody>
      </p:sp>
      <p:sp>
        <p:nvSpPr>
          <p:cNvPr id="849" name="Google Shape;849;p84"/>
          <p:cNvSpPr txBox="1"/>
          <p:nvPr>
            <p:ph idx="1" type="body"/>
          </p:nvPr>
        </p:nvSpPr>
        <p:spPr>
          <a:xfrm>
            <a:off x="838200" y="1715916"/>
            <a:ext cx="10515600" cy="100626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CSS rule below will be applied to the HTML element with id="para1": </a:t>
            </a:r>
            <a:endParaRPr/>
          </a:p>
        </p:txBody>
      </p:sp>
      <p:sp>
        <p:nvSpPr>
          <p:cNvPr id="850" name="Google Shape;85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51" name="Google Shape;851;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52" name="Google Shape;852;p84"/>
          <p:cNvPicPr preferRelativeResize="0"/>
          <p:nvPr/>
        </p:nvPicPr>
        <p:blipFill rotWithShape="1">
          <a:blip r:embed="rId3">
            <a:alphaModFix/>
          </a:blip>
          <a:srcRect b="0" l="0" r="0" t="0"/>
          <a:stretch/>
        </p:blipFill>
        <p:spPr>
          <a:xfrm>
            <a:off x="1117739" y="2878083"/>
            <a:ext cx="4927321" cy="3322364"/>
          </a:xfrm>
          <a:prstGeom prst="rect">
            <a:avLst/>
          </a:prstGeom>
          <a:noFill/>
          <a:ln>
            <a:noFill/>
          </a:ln>
        </p:spPr>
      </p:pic>
      <p:pic>
        <p:nvPicPr>
          <p:cNvPr id="853" name="Google Shape;853;p84"/>
          <p:cNvPicPr preferRelativeResize="0"/>
          <p:nvPr/>
        </p:nvPicPr>
        <p:blipFill rotWithShape="1">
          <a:blip r:embed="rId4">
            <a:alphaModFix/>
          </a:blip>
          <a:srcRect b="0" l="0" r="43018" t="0"/>
          <a:stretch/>
        </p:blipFill>
        <p:spPr>
          <a:xfrm>
            <a:off x="4646737" y="3540734"/>
            <a:ext cx="4927321" cy="132556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class Selector</a:t>
            </a:r>
            <a:endParaRPr/>
          </a:p>
        </p:txBody>
      </p:sp>
      <p:sp>
        <p:nvSpPr>
          <p:cNvPr id="859" name="Google Shape;859;p85"/>
          <p:cNvSpPr txBox="1"/>
          <p:nvPr>
            <p:ph idx="1" type="body"/>
          </p:nvPr>
        </p:nvSpPr>
        <p:spPr>
          <a:xfrm>
            <a:off x="838200" y="1715914"/>
            <a:ext cx="5257800" cy="464043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GB"/>
              <a:t>The class selector selects HTML elements with a specific class attribute.</a:t>
            </a:r>
            <a:endParaRPr/>
          </a:p>
          <a:p>
            <a:pPr indent="-228600" lvl="0" marL="228600" rtl="0" algn="l">
              <a:lnSpc>
                <a:spcPct val="100000"/>
              </a:lnSpc>
              <a:spcBef>
                <a:spcPts val="1000"/>
              </a:spcBef>
              <a:spcAft>
                <a:spcPts val="0"/>
              </a:spcAft>
              <a:buClr>
                <a:schemeClr val="dk1"/>
              </a:buClr>
              <a:buSzPts val="2800"/>
              <a:buChar char="•"/>
            </a:pPr>
            <a:r>
              <a:rPr lang="en-GB"/>
              <a:t>To select elements with a specific class, write a period (.) character, followed by the class name.</a:t>
            </a:r>
            <a:endParaRPr/>
          </a:p>
          <a:p>
            <a:pPr indent="-228600" lvl="0" marL="228600" rtl="0" algn="l">
              <a:lnSpc>
                <a:spcPct val="100000"/>
              </a:lnSpc>
              <a:spcBef>
                <a:spcPts val="1000"/>
              </a:spcBef>
              <a:spcAft>
                <a:spcPts val="0"/>
              </a:spcAft>
              <a:buClr>
                <a:schemeClr val="dk1"/>
              </a:buClr>
              <a:buSzPts val="2800"/>
              <a:buChar char="•"/>
            </a:pPr>
            <a:r>
              <a:rPr lang="en-GB"/>
              <a:t>In this example all HTML elements with class="center" will be red and center-aligned: </a:t>
            </a:r>
            <a:endParaRPr/>
          </a:p>
        </p:txBody>
      </p:sp>
      <p:sp>
        <p:nvSpPr>
          <p:cNvPr id="860" name="Google Shape;860;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61" name="Google Shape;861;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62" name="Google Shape;862;p85"/>
          <p:cNvPicPr preferRelativeResize="0"/>
          <p:nvPr/>
        </p:nvPicPr>
        <p:blipFill rotWithShape="1">
          <a:blip r:embed="rId3">
            <a:alphaModFix/>
          </a:blip>
          <a:srcRect b="0" l="0" r="0" t="0"/>
          <a:stretch/>
        </p:blipFill>
        <p:spPr>
          <a:xfrm>
            <a:off x="6884276" y="1715913"/>
            <a:ext cx="5327767" cy="3462533"/>
          </a:xfrm>
          <a:prstGeom prst="rect">
            <a:avLst/>
          </a:prstGeom>
          <a:noFill/>
          <a:ln>
            <a:noFill/>
          </a:ln>
        </p:spPr>
      </p:pic>
      <p:pic>
        <p:nvPicPr>
          <p:cNvPr id="863" name="Google Shape;863;p85"/>
          <p:cNvPicPr preferRelativeResize="0"/>
          <p:nvPr/>
        </p:nvPicPr>
        <p:blipFill rotWithShape="1">
          <a:blip r:embed="rId4">
            <a:alphaModFix/>
          </a:blip>
          <a:srcRect b="0" l="0" r="0" t="0"/>
          <a:stretch/>
        </p:blipFill>
        <p:spPr>
          <a:xfrm>
            <a:off x="7683062" y="5203671"/>
            <a:ext cx="3242715" cy="7139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Universal Selector</a:t>
            </a:r>
            <a:endParaRPr/>
          </a:p>
        </p:txBody>
      </p:sp>
      <p:sp>
        <p:nvSpPr>
          <p:cNvPr id="869" name="Google Shape;869;p86"/>
          <p:cNvSpPr txBox="1"/>
          <p:nvPr>
            <p:ph idx="1" type="body"/>
          </p:nvPr>
        </p:nvSpPr>
        <p:spPr>
          <a:xfrm>
            <a:off x="838200" y="1715915"/>
            <a:ext cx="11353800" cy="10483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universal selector (*) selects all HTML elements on the page.</a:t>
            </a:r>
            <a:endParaRPr/>
          </a:p>
          <a:p>
            <a:pPr indent="-228600" lvl="0" marL="228600" rtl="0" algn="l">
              <a:lnSpc>
                <a:spcPct val="90000"/>
              </a:lnSpc>
              <a:spcBef>
                <a:spcPts val="1000"/>
              </a:spcBef>
              <a:spcAft>
                <a:spcPts val="0"/>
              </a:spcAft>
              <a:buClr>
                <a:schemeClr val="dk1"/>
              </a:buClr>
              <a:buSzPts val="2800"/>
              <a:buChar char="•"/>
            </a:pPr>
            <a:r>
              <a:rPr lang="en-GB"/>
              <a:t>The CSS rule below will affect every HTML element on the page: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70" name="Google Shape;870;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71" name="Google Shape;871;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72" name="Google Shape;872;p86"/>
          <p:cNvPicPr preferRelativeResize="0"/>
          <p:nvPr/>
        </p:nvPicPr>
        <p:blipFill rotWithShape="1">
          <a:blip r:embed="rId3">
            <a:alphaModFix/>
          </a:blip>
          <a:srcRect b="0" l="0" r="0" t="0"/>
          <a:stretch/>
        </p:blipFill>
        <p:spPr>
          <a:xfrm>
            <a:off x="1182637" y="2730164"/>
            <a:ext cx="5629131" cy="3626186"/>
          </a:xfrm>
          <a:prstGeom prst="rect">
            <a:avLst/>
          </a:prstGeom>
          <a:noFill/>
          <a:ln>
            <a:noFill/>
          </a:ln>
        </p:spPr>
      </p:pic>
      <p:pic>
        <p:nvPicPr>
          <p:cNvPr id="873" name="Google Shape;873;p86"/>
          <p:cNvPicPr preferRelativeResize="0"/>
          <p:nvPr/>
        </p:nvPicPr>
        <p:blipFill rotWithShape="1">
          <a:blip r:embed="rId4">
            <a:alphaModFix/>
          </a:blip>
          <a:srcRect b="0" l="0" r="0" t="0"/>
          <a:stretch/>
        </p:blipFill>
        <p:spPr>
          <a:xfrm>
            <a:off x="6811768" y="3429000"/>
            <a:ext cx="4657265" cy="189005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Grouping Selector</a:t>
            </a:r>
            <a:endParaRPr/>
          </a:p>
        </p:txBody>
      </p:sp>
      <p:sp>
        <p:nvSpPr>
          <p:cNvPr id="879" name="Google Shape;879;p87"/>
          <p:cNvSpPr txBox="1"/>
          <p:nvPr>
            <p:ph idx="1" type="body"/>
          </p:nvPr>
        </p:nvSpPr>
        <p:spPr>
          <a:xfrm>
            <a:off x="838200" y="1715914"/>
            <a:ext cx="11353800" cy="171308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The grouping selector selects all the HTML elements with the same style definitions.</a:t>
            </a:r>
            <a:endParaRPr/>
          </a:p>
          <a:p>
            <a:pPr indent="-228600" lvl="0" marL="228600" rtl="0" algn="l">
              <a:lnSpc>
                <a:spcPct val="90000"/>
              </a:lnSpc>
              <a:spcBef>
                <a:spcPts val="1000"/>
              </a:spcBef>
              <a:spcAft>
                <a:spcPts val="0"/>
              </a:spcAft>
              <a:buClr>
                <a:schemeClr val="dk1"/>
              </a:buClr>
              <a:buSzPts val="2800"/>
              <a:buChar char="•"/>
            </a:pPr>
            <a:r>
              <a:rPr lang="en-GB"/>
              <a:t>Look at the following CSS code (the h1, h2, and p elements have the same style definitions):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80" name="Google Shape;880;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81" name="Google Shape;881;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82" name="Google Shape;882;p87"/>
          <p:cNvPicPr preferRelativeResize="0"/>
          <p:nvPr/>
        </p:nvPicPr>
        <p:blipFill rotWithShape="1">
          <a:blip r:embed="rId3">
            <a:alphaModFix/>
          </a:blip>
          <a:srcRect b="0" l="0" r="0" t="0"/>
          <a:stretch/>
        </p:blipFill>
        <p:spPr>
          <a:xfrm>
            <a:off x="1504625" y="3421115"/>
            <a:ext cx="2314237" cy="289050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The CSS Grouping Selector</a:t>
            </a:r>
            <a:endParaRPr/>
          </a:p>
        </p:txBody>
      </p:sp>
      <p:sp>
        <p:nvSpPr>
          <p:cNvPr id="888" name="Google Shape;888;p88"/>
          <p:cNvSpPr txBox="1"/>
          <p:nvPr>
            <p:ph idx="1" type="body"/>
          </p:nvPr>
        </p:nvSpPr>
        <p:spPr>
          <a:xfrm>
            <a:off x="838200" y="1715914"/>
            <a:ext cx="11353800" cy="1121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It will be better to group the selectors, to minimize the code.</a:t>
            </a:r>
            <a:endParaRPr/>
          </a:p>
          <a:p>
            <a:pPr indent="-228600" lvl="0" marL="228600" rtl="0" algn="l">
              <a:lnSpc>
                <a:spcPct val="90000"/>
              </a:lnSpc>
              <a:spcBef>
                <a:spcPts val="1000"/>
              </a:spcBef>
              <a:spcAft>
                <a:spcPts val="0"/>
              </a:spcAft>
              <a:buClr>
                <a:schemeClr val="dk1"/>
              </a:buClr>
              <a:buSzPts val="2800"/>
              <a:buChar char="•"/>
            </a:pPr>
            <a:r>
              <a:rPr lang="en-GB"/>
              <a:t>To group selectors, separate each selector with a comma.</a:t>
            </a:r>
            <a:endParaRPr/>
          </a:p>
        </p:txBody>
      </p:sp>
      <p:sp>
        <p:nvSpPr>
          <p:cNvPr id="889" name="Google Shape;889;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90" name="Google Shape;890;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891" name="Google Shape;891;p88"/>
          <p:cNvPicPr preferRelativeResize="0"/>
          <p:nvPr/>
        </p:nvPicPr>
        <p:blipFill rotWithShape="1">
          <a:blip r:embed="rId3">
            <a:alphaModFix/>
          </a:blip>
          <a:srcRect b="0" l="0" r="0" t="0"/>
          <a:stretch/>
        </p:blipFill>
        <p:spPr>
          <a:xfrm>
            <a:off x="3571875" y="3258424"/>
            <a:ext cx="5048250" cy="237429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How to add CSS?</a:t>
            </a:r>
            <a:endParaRPr/>
          </a:p>
        </p:txBody>
      </p:sp>
      <p:sp>
        <p:nvSpPr>
          <p:cNvPr id="897" name="Google Shape;897;p89"/>
          <p:cNvSpPr txBox="1"/>
          <p:nvPr>
            <p:ph idx="1" type="body"/>
          </p:nvPr>
        </p:nvSpPr>
        <p:spPr>
          <a:xfrm>
            <a:off x="838200" y="1715915"/>
            <a:ext cx="10515600" cy="464043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GB"/>
              <a:t>Three Ways to Insert CSS</a:t>
            </a:r>
            <a:endParaRPr/>
          </a:p>
          <a:p>
            <a:pPr indent="-228600" lvl="1" marL="685800" rtl="0" algn="l">
              <a:lnSpc>
                <a:spcPct val="150000"/>
              </a:lnSpc>
              <a:spcBef>
                <a:spcPts val="500"/>
              </a:spcBef>
              <a:spcAft>
                <a:spcPts val="0"/>
              </a:spcAft>
              <a:buClr>
                <a:schemeClr val="dk1"/>
              </a:buClr>
              <a:buSzPts val="2800"/>
              <a:buChar char="•"/>
            </a:pPr>
            <a:r>
              <a:rPr lang="en-GB" sz="2800"/>
              <a:t>External CSS</a:t>
            </a:r>
            <a:endParaRPr/>
          </a:p>
          <a:p>
            <a:pPr indent="-228600" lvl="1" marL="685800" rtl="0" algn="l">
              <a:lnSpc>
                <a:spcPct val="150000"/>
              </a:lnSpc>
              <a:spcBef>
                <a:spcPts val="500"/>
              </a:spcBef>
              <a:spcAft>
                <a:spcPts val="0"/>
              </a:spcAft>
              <a:buClr>
                <a:schemeClr val="dk1"/>
              </a:buClr>
              <a:buSzPts val="2800"/>
              <a:buChar char="•"/>
            </a:pPr>
            <a:r>
              <a:rPr lang="en-GB" sz="2800"/>
              <a:t>Internal CSS</a:t>
            </a:r>
            <a:endParaRPr/>
          </a:p>
          <a:p>
            <a:pPr indent="-228600" lvl="1" marL="685800" rtl="0" algn="l">
              <a:lnSpc>
                <a:spcPct val="150000"/>
              </a:lnSpc>
              <a:spcBef>
                <a:spcPts val="500"/>
              </a:spcBef>
              <a:spcAft>
                <a:spcPts val="0"/>
              </a:spcAft>
              <a:buClr>
                <a:schemeClr val="dk1"/>
              </a:buClr>
              <a:buSzPts val="2800"/>
              <a:buChar char="•"/>
            </a:pPr>
            <a:r>
              <a:rPr lang="en-GB" sz="2800"/>
              <a:t>Inline CSS</a:t>
            </a:r>
            <a:endParaRPr/>
          </a:p>
        </p:txBody>
      </p:sp>
      <p:sp>
        <p:nvSpPr>
          <p:cNvPr id="898" name="Google Shape;898;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899" name="Google Shape;899;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00" name="Google Shape;900;p89"/>
          <p:cNvPicPr preferRelativeResize="0"/>
          <p:nvPr/>
        </p:nvPicPr>
        <p:blipFill rotWithShape="1">
          <a:blip r:embed="rId3">
            <a:alphaModFix/>
          </a:blip>
          <a:srcRect b="0" l="0" r="0" t="0"/>
          <a:stretch/>
        </p:blipFill>
        <p:spPr>
          <a:xfrm>
            <a:off x="6342008" y="1803835"/>
            <a:ext cx="5143500" cy="3505200"/>
          </a:xfrm>
          <a:prstGeom prst="rect">
            <a:avLst/>
          </a:prstGeom>
          <a:noFill/>
          <a:ln>
            <a:noFill/>
          </a:ln>
        </p:spPr>
      </p:pic>
      <p:sp>
        <p:nvSpPr>
          <p:cNvPr id="901" name="Google Shape;901;p89"/>
          <p:cNvSpPr/>
          <p:nvPr/>
        </p:nvSpPr>
        <p:spPr>
          <a:xfrm>
            <a:off x="3581400" y="2707673"/>
            <a:ext cx="2514600" cy="294290"/>
          </a:xfrm>
          <a:prstGeom prst="rightArrow">
            <a:avLst>
              <a:gd fmla="val 50000" name="adj1"/>
              <a:gd fmla="val 82143"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p89"/>
          <p:cNvSpPr/>
          <p:nvPr/>
        </p:nvSpPr>
        <p:spPr>
          <a:xfrm>
            <a:off x="6359415" y="2707673"/>
            <a:ext cx="4994385" cy="29429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2922979" y="2103437"/>
            <a:ext cx="650734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HTML is Not </a:t>
            </a:r>
            <a:r>
              <a:rPr b="1" lang="en-GB">
                <a:solidFill>
                  <a:srgbClr val="FF0000"/>
                </a:solidFill>
              </a:rPr>
              <a:t>Case Sensitive</a:t>
            </a:r>
            <a:endParaRPr/>
          </a:p>
        </p:txBody>
      </p:sp>
      <p:sp>
        <p:nvSpPr>
          <p:cNvPr id="163" name="Google Shape;163;p9"/>
          <p:cNvSpPr txBox="1"/>
          <p:nvPr>
            <p:ph idx="1" type="body"/>
          </p:nvPr>
        </p:nvSpPr>
        <p:spPr>
          <a:xfrm>
            <a:off x="918853" y="3430527"/>
            <a:ext cx="10515600" cy="813026"/>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GB"/>
              <a:t>HTML tags are not case sensitive: &lt;P&gt; means the same as &lt;p&gt;.</a:t>
            </a:r>
            <a:br>
              <a:rPr lang="en-GB"/>
            </a:br>
            <a:endParaRPr/>
          </a:p>
          <a:p>
            <a:pPr indent="-50800" lvl="0" marL="228600" rtl="0" algn="l">
              <a:lnSpc>
                <a:spcPct val="150000"/>
              </a:lnSpc>
              <a:spcBef>
                <a:spcPts val="1000"/>
              </a:spcBef>
              <a:spcAft>
                <a:spcPts val="0"/>
              </a:spcAft>
              <a:buClr>
                <a:schemeClr val="dk1"/>
              </a:buClr>
              <a:buSzPts val="2800"/>
              <a:buNone/>
            </a:pPr>
            <a:r>
              <a:t/>
            </a:r>
            <a:endParaRPr/>
          </a:p>
        </p:txBody>
      </p:sp>
      <p:sp>
        <p:nvSpPr>
          <p:cNvPr id="164" name="Google Shape;16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165" name="Google Shape;1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How to add CSS?</a:t>
            </a:r>
            <a:endParaRPr/>
          </a:p>
        </p:txBody>
      </p:sp>
      <p:sp>
        <p:nvSpPr>
          <p:cNvPr id="908" name="Google Shape;908;p90"/>
          <p:cNvSpPr txBox="1"/>
          <p:nvPr>
            <p:ph idx="1" type="body"/>
          </p:nvPr>
        </p:nvSpPr>
        <p:spPr>
          <a:xfrm>
            <a:off x="838200" y="1715915"/>
            <a:ext cx="10515600" cy="464043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GB"/>
              <a:t>Three Ways to Insert CSS</a:t>
            </a:r>
            <a:endParaRPr/>
          </a:p>
          <a:p>
            <a:pPr indent="-228600" lvl="1" marL="685800" rtl="0" algn="l">
              <a:lnSpc>
                <a:spcPct val="150000"/>
              </a:lnSpc>
              <a:spcBef>
                <a:spcPts val="500"/>
              </a:spcBef>
              <a:spcAft>
                <a:spcPts val="0"/>
              </a:spcAft>
              <a:buClr>
                <a:schemeClr val="dk1"/>
              </a:buClr>
              <a:buSzPts val="2800"/>
              <a:buChar char="•"/>
            </a:pPr>
            <a:r>
              <a:rPr lang="en-GB" sz="2800"/>
              <a:t>External CSS</a:t>
            </a:r>
            <a:endParaRPr/>
          </a:p>
          <a:p>
            <a:pPr indent="-228600" lvl="1" marL="685800" rtl="0" algn="l">
              <a:lnSpc>
                <a:spcPct val="150000"/>
              </a:lnSpc>
              <a:spcBef>
                <a:spcPts val="500"/>
              </a:spcBef>
              <a:spcAft>
                <a:spcPts val="0"/>
              </a:spcAft>
              <a:buClr>
                <a:schemeClr val="dk1"/>
              </a:buClr>
              <a:buSzPts val="2800"/>
              <a:buChar char="•"/>
            </a:pPr>
            <a:r>
              <a:rPr lang="en-GB" sz="2800"/>
              <a:t>Internal CSS</a:t>
            </a:r>
            <a:endParaRPr/>
          </a:p>
          <a:p>
            <a:pPr indent="-228600" lvl="1" marL="685800" rtl="0" algn="l">
              <a:lnSpc>
                <a:spcPct val="150000"/>
              </a:lnSpc>
              <a:spcBef>
                <a:spcPts val="500"/>
              </a:spcBef>
              <a:spcAft>
                <a:spcPts val="0"/>
              </a:spcAft>
              <a:buClr>
                <a:schemeClr val="dk1"/>
              </a:buClr>
              <a:buSzPts val="2800"/>
              <a:buChar char="•"/>
            </a:pPr>
            <a:r>
              <a:rPr lang="en-GB" sz="2800"/>
              <a:t>Inline CSS</a:t>
            </a:r>
            <a:endParaRPr/>
          </a:p>
        </p:txBody>
      </p:sp>
      <p:sp>
        <p:nvSpPr>
          <p:cNvPr id="909" name="Google Shape;90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10" name="Google Shape;910;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11" name="Google Shape;911;p90"/>
          <p:cNvSpPr/>
          <p:nvPr/>
        </p:nvSpPr>
        <p:spPr>
          <a:xfrm>
            <a:off x="3581400" y="3377011"/>
            <a:ext cx="2514600" cy="29429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12" name="Google Shape;912;p90"/>
          <p:cNvPicPr preferRelativeResize="0"/>
          <p:nvPr/>
        </p:nvPicPr>
        <p:blipFill rotWithShape="1">
          <a:blip r:embed="rId3">
            <a:alphaModFix/>
          </a:blip>
          <a:srcRect b="0" l="0" r="0" t="0"/>
          <a:stretch/>
        </p:blipFill>
        <p:spPr>
          <a:xfrm>
            <a:off x="6245115" y="1470001"/>
            <a:ext cx="4255378" cy="4640435"/>
          </a:xfrm>
          <a:prstGeom prst="rect">
            <a:avLst/>
          </a:prstGeom>
          <a:noFill/>
          <a:ln>
            <a:noFill/>
          </a:ln>
        </p:spPr>
      </p:pic>
      <p:sp>
        <p:nvSpPr>
          <p:cNvPr id="913" name="Google Shape;913;p90"/>
          <p:cNvSpPr/>
          <p:nvPr/>
        </p:nvSpPr>
        <p:spPr>
          <a:xfrm>
            <a:off x="6245115" y="2416002"/>
            <a:ext cx="2637440" cy="1749598"/>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How to add CSS?</a:t>
            </a:r>
            <a:endParaRPr/>
          </a:p>
        </p:txBody>
      </p:sp>
      <p:sp>
        <p:nvSpPr>
          <p:cNvPr id="919" name="Google Shape;919;p91"/>
          <p:cNvSpPr txBox="1"/>
          <p:nvPr>
            <p:ph idx="1" type="body"/>
          </p:nvPr>
        </p:nvSpPr>
        <p:spPr>
          <a:xfrm>
            <a:off x="838200" y="1715915"/>
            <a:ext cx="10515600" cy="464043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GB"/>
              <a:t>Three Ways to Insert CSS</a:t>
            </a:r>
            <a:endParaRPr/>
          </a:p>
          <a:p>
            <a:pPr indent="-228600" lvl="1" marL="685800" rtl="0" algn="l">
              <a:lnSpc>
                <a:spcPct val="150000"/>
              </a:lnSpc>
              <a:spcBef>
                <a:spcPts val="500"/>
              </a:spcBef>
              <a:spcAft>
                <a:spcPts val="0"/>
              </a:spcAft>
              <a:buClr>
                <a:schemeClr val="dk1"/>
              </a:buClr>
              <a:buSzPts val="2800"/>
              <a:buChar char="•"/>
            </a:pPr>
            <a:r>
              <a:rPr lang="en-GB" sz="2800"/>
              <a:t>External CSS</a:t>
            </a:r>
            <a:endParaRPr/>
          </a:p>
          <a:p>
            <a:pPr indent="-228600" lvl="1" marL="685800" rtl="0" algn="l">
              <a:lnSpc>
                <a:spcPct val="150000"/>
              </a:lnSpc>
              <a:spcBef>
                <a:spcPts val="500"/>
              </a:spcBef>
              <a:spcAft>
                <a:spcPts val="0"/>
              </a:spcAft>
              <a:buClr>
                <a:schemeClr val="dk1"/>
              </a:buClr>
              <a:buSzPts val="2800"/>
              <a:buChar char="•"/>
            </a:pPr>
            <a:r>
              <a:rPr lang="en-GB" sz="2800"/>
              <a:t>Internal CSS</a:t>
            </a:r>
            <a:endParaRPr/>
          </a:p>
          <a:p>
            <a:pPr indent="-228600" lvl="1" marL="685800" rtl="0" algn="l">
              <a:lnSpc>
                <a:spcPct val="150000"/>
              </a:lnSpc>
              <a:spcBef>
                <a:spcPts val="500"/>
              </a:spcBef>
              <a:spcAft>
                <a:spcPts val="0"/>
              </a:spcAft>
              <a:buClr>
                <a:schemeClr val="dk1"/>
              </a:buClr>
              <a:buSzPts val="2800"/>
              <a:buChar char="•"/>
            </a:pPr>
            <a:r>
              <a:rPr lang="en-GB" sz="2800"/>
              <a:t>Inline CSS</a:t>
            </a:r>
            <a:endParaRPr/>
          </a:p>
        </p:txBody>
      </p:sp>
      <p:sp>
        <p:nvSpPr>
          <p:cNvPr id="920" name="Google Shape;920;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21" name="Google Shape;921;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22" name="Google Shape;922;p91"/>
          <p:cNvPicPr preferRelativeResize="0"/>
          <p:nvPr/>
        </p:nvPicPr>
        <p:blipFill rotWithShape="1">
          <a:blip r:embed="rId3">
            <a:alphaModFix/>
          </a:blip>
          <a:srcRect b="0" l="0" r="0" t="0"/>
          <a:stretch/>
        </p:blipFill>
        <p:spPr>
          <a:xfrm>
            <a:off x="6058100" y="2166345"/>
            <a:ext cx="6014723" cy="3541873"/>
          </a:xfrm>
          <a:prstGeom prst="rect">
            <a:avLst/>
          </a:prstGeom>
          <a:noFill/>
          <a:ln>
            <a:noFill/>
          </a:ln>
        </p:spPr>
      </p:pic>
      <p:sp>
        <p:nvSpPr>
          <p:cNvPr id="923" name="Google Shape;923;p91"/>
          <p:cNvSpPr/>
          <p:nvPr/>
        </p:nvSpPr>
        <p:spPr>
          <a:xfrm>
            <a:off x="3419068" y="4066449"/>
            <a:ext cx="2628900" cy="29429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91"/>
          <p:cNvSpPr/>
          <p:nvPr/>
        </p:nvSpPr>
        <p:spPr>
          <a:xfrm>
            <a:off x="6058100" y="3772159"/>
            <a:ext cx="3926409" cy="294290"/>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Google Shape;925;p91"/>
          <p:cNvSpPr/>
          <p:nvPr/>
        </p:nvSpPr>
        <p:spPr>
          <a:xfrm>
            <a:off x="6096000" y="4103474"/>
            <a:ext cx="2078182" cy="294290"/>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Box Model</a:t>
            </a:r>
            <a:endParaRPr/>
          </a:p>
        </p:txBody>
      </p:sp>
      <p:sp>
        <p:nvSpPr>
          <p:cNvPr id="931" name="Google Shape;931;p92"/>
          <p:cNvSpPr txBox="1"/>
          <p:nvPr>
            <p:ph idx="1" type="body"/>
          </p:nvPr>
        </p:nvSpPr>
        <p:spPr>
          <a:xfrm>
            <a:off x="838200" y="1690688"/>
            <a:ext cx="10515600" cy="273416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All HTML elements can be considered as boxes.</a:t>
            </a:r>
            <a:endParaRPr/>
          </a:p>
          <a:p>
            <a:pPr indent="-228600" lvl="0" marL="228600" rtl="0" algn="l">
              <a:lnSpc>
                <a:spcPct val="90000"/>
              </a:lnSpc>
              <a:spcBef>
                <a:spcPts val="1000"/>
              </a:spcBef>
              <a:spcAft>
                <a:spcPts val="0"/>
              </a:spcAft>
              <a:buClr>
                <a:schemeClr val="dk1"/>
              </a:buClr>
              <a:buSzPts val="2800"/>
              <a:buChar char="•"/>
            </a:pPr>
            <a:r>
              <a:rPr lang="en-GB"/>
              <a:t>In CSS, the term "box model" is used when talking about design and layout.</a:t>
            </a:r>
            <a:endParaRPr/>
          </a:p>
          <a:p>
            <a:pPr indent="-228600" lvl="0" marL="228600" rtl="0" algn="l">
              <a:lnSpc>
                <a:spcPct val="90000"/>
              </a:lnSpc>
              <a:spcBef>
                <a:spcPts val="1000"/>
              </a:spcBef>
              <a:spcAft>
                <a:spcPts val="0"/>
              </a:spcAft>
              <a:buClr>
                <a:schemeClr val="dk1"/>
              </a:buClr>
              <a:buSzPts val="2800"/>
              <a:buChar char="•"/>
            </a:pPr>
            <a:r>
              <a:rPr lang="en-GB"/>
              <a:t>The CSS box model is essentially a box that wraps around every HTML element. It consists of: margins, borders, padding, and the actual content. The image below illustrates the box model:</a:t>
            </a:r>
            <a:endParaRPr/>
          </a:p>
        </p:txBody>
      </p:sp>
      <p:sp>
        <p:nvSpPr>
          <p:cNvPr id="932" name="Google Shape;932;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33" name="Google Shape;93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Box Model</a:t>
            </a:r>
            <a:endParaRPr/>
          </a:p>
        </p:txBody>
      </p:sp>
      <p:sp>
        <p:nvSpPr>
          <p:cNvPr id="939" name="Google Shape;939;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40" name="Google Shape;940;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41" name="Google Shape;941;p93"/>
          <p:cNvPicPr preferRelativeResize="0"/>
          <p:nvPr/>
        </p:nvPicPr>
        <p:blipFill rotWithShape="1">
          <a:blip r:embed="rId3">
            <a:alphaModFix/>
          </a:blip>
          <a:srcRect b="0" l="0" r="0" t="0"/>
          <a:stretch/>
        </p:blipFill>
        <p:spPr>
          <a:xfrm>
            <a:off x="2045576" y="1943489"/>
            <a:ext cx="8100847" cy="356832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Borders</a:t>
            </a:r>
            <a:endParaRPr/>
          </a:p>
        </p:txBody>
      </p:sp>
      <p:sp>
        <p:nvSpPr>
          <p:cNvPr id="947" name="Google Shape;947;p94"/>
          <p:cNvSpPr txBox="1"/>
          <p:nvPr>
            <p:ph idx="1" type="body"/>
          </p:nvPr>
        </p:nvSpPr>
        <p:spPr>
          <a:xfrm>
            <a:off x="838200" y="1557503"/>
            <a:ext cx="10515600" cy="84230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The CSS border properties allow you to specify the style, width, and color of an element's border.</a:t>
            </a:r>
            <a:endParaRPr/>
          </a:p>
        </p:txBody>
      </p:sp>
      <p:sp>
        <p:nvSpPr>
          <p:cNvPr id="948" name="Google Shape;94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49" name="Google Shape;949;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50" name="Google Shape;950;p94"/>
          <p:cNvPicPr preferRelativeResize="0"/>
          <p:nvPr/>
        </p:nvPicPr>
        <p:blipFill rotWithShape="1">
          <a:blip r:embed="rId3">
            <a:alphaModFix/>
          </a:blip>
          <a:srcRect b="0" l="0" r="0" t="0"/>
          <a:stretch/>
        </p:blipFill>
        <p:spPr>
          <a:xfrm>
            <a:off x="1054538" y="2399808"/>
            <a:ext cx="8163034" cy="398795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Border Width</a:t>
            </a:r>
            <a:endParaRPr/>
          </a:p>
        </p:txBody>
      </p:sp>
      <p:sp>
        <p:nvSpPr>
          <p:cNvPr id="956" name="Google Shape;956;p95"/>
          <p:cNvSpPr txBox="1"/>
          <p:nvPr>
            <p:ph idx="1" type="body"/>
          </p:nvPr>
        </p:nvSpPr>
        <p:spPr>
          <a:xfrm>
            <a:off x="838200" y="1557503"/>
            <a:ext cx="10515600" cy="84230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The border-width property can have from one to four values (for the top border, right border, bottom border, and the left border):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57" name="Google Shape;957;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58" name="Google Shape;958;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59" name="Google Shape;959;p95"/>
          <p:cNvPicPr preferRelativeResize="0"/>
          <p:nvPr/>
        </p:nvPicPr>
        <p:blipFill rotWithShape="1">
          <a:blip r:embed="rId3">
            <a:alphaModFix/>
          </a:blip>
          <a:srcRect b="0" l="0" r="0" t="0"/>
          <a:stretch/>
        </p:blipFill>
        <p:spPr>
          <a:xfrm>
            <a:off x="2377418" y="2725162"/>
            <a:ext cx="7437164" cy="292206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Border – Shorthand Property</a:t>
            </a:r>
            <a:endParaRPr/>
          </a:p>
        </p:txBody>
      </p:sp>
      <p:sp>
        <p:nvSpPr>
          <p:cNvPr id="965" name="Google Shape;965;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66" name="Google Shape;966;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67" name="Google Shape;967;p96"/>
          <p:cNvPicPr preferRelativeResize="0"/>
          <p:nvPr/>
        </p:nvPicPr>
        <p:blipFill rotWithShape="1">
          <a:blip r:embed="rId3">
            <a:alphaModFix/>
          </a:blip>
          <a:srcRect b="0" l="0" r="0" t="0"/>
          <a:stretch/>
        </p:blipFill>
        <p:spPr>
          <a:xfrm>
            <a:off x="838200" y="1690688"/>
            <a:ext cx="9448800" cy="1790700"/>
          </a:xfrm>
          <a:prstGeom prst="rect">
            <a:avLst/>
          </a:prstGeom>
          <a:noFill/>
          <a:ln>
            <a:noFill/>
          </a:ln>
        </p:spPr>
      </p:pic>
      <p:pic>
        <p:nvPicPr>
          <p:cNvPr id="968" name="Google Shape;968;p96"/>
          <p:cNvPicPr preferRelativeResize="0"/>
          <p:nvPr/>
        </p:nvPicPr>
        <p:blipFill rotWithShape="1">
          <a:blip r:embed="rId4">
            <a:alphaModFix/>
          </a:blip>
          <a:srcRect b="0" l="0" r="0" t="0"/>
          <a:stretch/>
        </p:blipFill>
        <p:spPr>
          <a:xfrm>
            <a:off x="1240440" y="3852069"/>
            <a:ext cx="3688912" cy="1318590"/>
          </a:xfrm>
          <a:prstGeom prst="rect">
            <a:avLst/>
          </a:prstGeom>
          <a:noFill/>
          <a:ln>
            <a:noFill/>
          </a:ln>
        </p:spPr>
      </p:pic>
      <p:pic>
        <p:nvPicPr>
          <p:cNvPr id="969" name="Google Shape;969;p96"/>
          <p:cNvPicPr preferRelativeResize="0"/>
          <p:nvPr/>
        </p:nvPicPr>
        <p:blipFill rotWithShape="1">
          <a:blip r:embed="rId5">
            <a:alphaModFix/>
          </a:blip>
          <a:srcRect b="0" l="0" r="0" t="0"/>
          <a:stretch/>
        </p:blipFill>
        <p:spPr>
          <a:xfrm>
            <a:off x="5068833" y="4269270"/>
            <a:ext cx="6714548" cy="48418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Margins</a:t>
            </a:r>
            <a:endParaRPr/>
          </a:p>
        </p:txBody>
      </p:sp>
      <p:sp>
        <p:nvSpPr>
          <p:cNvPr id="975" name="Google Shape;975;p97"/>
          <p:cNvSpPr txBox="1"/>
          <p:nvPr>
            <p:ph idx="1" type="body"/>
          </p:nvPr>
        </p:nvSpPr>
        <p:spPr>
          <a:xfrm>
            <a:off x="838200" y="1557503"/>
            <a:ext cx="10515600" cy="229979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chemeClr val="dk1"/>
              </a:buClr>
              <a:buSzPts val="2800"/>
              <a:buChar char="•"/>
            </a:pPr>
            <a:r>
              <a:rPr lang="en-GB"/>
              <a:t>The CSS margin properties are used to create space around elements, outside of any defined borders.</a:t>
            </a:r>
            <a:endParaRPr/>
          </a:p>
          <a:p>
            <a:pPr indent="-228600" lvl="0" marL="228600" rtl="0" algn="l">
              <a:lnSpc>
                <a:spcPct val="100000"/>
              </a:lnSpc>
              <a:spcBef>
                <a:spcPts val="1000"/>
              </a:spcBef>
              <a:spcAft>
                <a:spcPts val="0"/>
              </a:spcAft>
              <a:buClr>
                <a:schemeClr val="dk1"/>
              </a:buClr>
              <a:buSzPts val="2800"/>
              <a:buChar char="•"/>
            </a:pPr>
            <a:r>
              <a:rPr lang="en-GB"/>
              <a:t>With CSS, you have full control over the margins. There are properties for setting the margin for each side of an element (top, right, bottom, and left).</a:t>
            </a:r>
            <a:endParaRPr/>
          </a:p>
          <a:p>
            <a:pPr indent="-50800" lvl="0" marL="228600" rtl="0" algn="l">
              <a:lnSpc>
                <a:spcPct val="100000"/>
              </a:lnSpc>
              <a:spcBef>
                <a:spcPts val="1000"/>
              </a:spcBef>
              <a:spcAft>
                <a:spcPts val="0"/>
              </a:spcAft>
              <a:buClr>
                <a:schemeClr val="dk1"/>
              </a:buClr>
              <a:buSzPts val="2800"/>
              <a:buNone/>
            </a:pPr>
            <a:r>
              <a:t/>
            </a:r>
            <a:endParaRPr/>
          </a:p>
        </p:txBody>
      </p:sp>
      <p:sp>
        <p:nvSpPr>
          <p:cNvPr id="976" name="Google Shape;976;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77" name="Google Shape;977;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78" name="Google Shape;978;p97"/>
          <p:cNvPicPr preferRelativeResize="0"/>
          <p:nvPr/>
        </p:nvPicPr>
        <p:blipFill rotWithShape="1">
          <a:blip r:embed="rId3">
            <a:alphaModFix/>
          </a:blip>
          <a:srcRect b="0" l="0" r="0" t="0"/>
          <a:stretch/>
        </p:blipFill>
        <p:spPr>
          <a:xfrm>
            <a:off x="838200" y="3756353"/>
            <a:ext cx="7251700" cy="1993900"/>
          </a:xfrm>
          <a:prstGeom prst="rect">
            <a:avLst/>
          </a:prstGeom>
          <a:noFill/>
          <a:ln>
            <a:noFill/>
          </a:ln>
        </p:spPr>
      </p:pic>
      <p:pic>
        <p:nvPicPr>
          <p:cNvPr id="979" name="Google Shape;979;p97"/>
          <p:cNvPicPr preferRelativeResize="0"/>
          <p:nvPr/>
        </p:nvPicPr>
        <p:blipFill rotWithShape="1">
          <a:blip r:embed="rId4">
            <a:alphaModFix/>
          </a:blip>
          <a:srcRect b="0" l="0" r="0" t="0"/>
          <a:stretch/>
        </p:blipFill>
        <p:spPr>
          <a:xfrm>
            <a:off x="8610600" y="3946525"/>
            <a:ext cx="2857500" cy="1714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Margin – Shorthand Property</a:t>
            </a:r>
            <a:endParaRPr/>
          </a:p>
        </p:txBody>
      </p:sp>
      <p:sp>
        <p:nvSpPr>
          <p:cNvPr id="985" name="Google Shape;98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86" name="Google Shape;986;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87" name="Google Shape;987;p98"/>
          <p:cNvPicPr preferRelativeResize="0"/>
          <p:nvPr/>
        </p:nvPicPr>
        <p:blipFill rotWithShape="1">
          <a:blip r:embed="rId3">
            <a:alphaModFix/>
          </a:blip>
          <a:srcRect b="0" l="0" r="0" t="0"/>
          <a:stretch/>
        </p:blipFill>
        <p:spPr>
          <a:xfrm>
            <a:off x="973301" y="1525751"/>
            <a:ext cx="9131300" cy="2082800"/>
          </a:xfrm>
          <a:prstGeom prst="rect">
            <a:avLst/>
          </a:prstGeom>
          <a:noFill/>
          <a:ln>
            <a:noFill/>
          </a:ln>
        </p:spPr>
      </p:pic>
      <p:pic>
        <p:nvPicPr>
          <p:cNvPr id="988" name="Google Shape;988;p98"/>
          <p:cNvPicPr preferRelativeResize="0"/>
          <p:nvPr/>
        </p:nvPicPr>
        <p:blipFill rotWithShape="1">
          <a:blip r:embed="rId4">
            <a:alphaModFix/>
          </a:blip>
          <a:srcRect b="0" l="0" r="0" t="0"/>
          <a:stretch/>
        </p:blipFill>
        <p:spPr>
          <a:xfrm>
            <a:off x="973301" y="3962237"/>
            <a:ext cx="3937000" cy="952500"/>
          </a:xfrm>
          <a:prstGeom prst="rect">
            <a:avLst/>
          </a:prstGeom>
          <a:noFill/>
          <a:ln>
            <a:noFill/>
          </a:ln>
        </p:spPr>
      </p:pic>
      <p:pic>
        <p:nvPicPr>
          <p:cNvPr id="989" name="Google Shape;989;p98"/>
          <p:cNvPicPr preferRelativeResize="0"/>
          <p:nvPr/>
        </p:nvPicPr>
        <p:blipFill rotWithShape="1">
          <a:blip r:embed="rId5">
            <a:alphaModFix/>
          </a:blip>
          <a:srcRect b="0" l="0" r="0" t="0"/>
          <a:stretch/>
        </p:blipFill>
        <p:spPr>
          <a:xfrm>
            <a:off x="5057227" y="3632494"/>
            <a:ext cx="7134773" cy="169975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4400"/>
              <a:buFont typeface="Calibri"/>
              <a:buNone/>
            </a:pPr>
            <a:r>
              <a:rPr b="1" lang="en-GB">
                <a:solidFill>
                  <a:srgbClr val="2F5496"/>
                </a:solidFill>
              </a:rPr>
              <a:t>CSS Padding</a:t>
            </a:r>
            <a:endParaRPr/>
          </a:p>
        </p:txBody>
      </p:sp>
      <p:sp>
        <p:nvSpPr>
          <p:cNvPr id="995" name="Google Shape;995;p99"/>
          <p:cNvSpPr txBox="1"/>
          <p:nvPr>
            <p:ph idx="1" type="body"/>
          </p:nvPr>
        </p:nvSpPr>
        <p:spPr>
          <a:xfrm>
            <a:off x="838200" y="1690688"/>
            <a:ext cx="10515600" cy="239783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CSS padding properties are used to generate space around an element's content, inside of any defined borders.</a:t>
            </a:r>
            <a:endParaRPr/>
          </a:p>
          <a:p>
            <a:pPr indent="-228600" lvl="0" marL="228600" rtl="0" algn="l">
              <a:lnSpc>
                <a:spcPct val="90000"/>
              </a:lnSpc>
              <a:spcBef>
                <a:spcPts val="1000"/>
              </a:spcBef>
              <a:spcAft>
                <a:spcPts val="0"/>
              </a:spcAft>
              <a:buClr>
                <a:schemeClr val="dk1"/>
              </a:buClr>
              <a:buSzPts val="2800"/>
              <a:buChar char="•"/>
            </a:pPr>
            <a:r>
              <a:rPr lang="en-GB"/>
              <a:t>With CSS, you have full control over the padding. There are properties for setting the padding for each side of an element (top, right, bottom, and left).</a:t>
            </a:r>
            <a:endParaRPr/>
          </a:p>
        </p:txBody>
      </p:sp>
      <p:sp>
        <p:nvSpPr>
          <p:cNvPr id="996" name="Google Shape;996;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13-Jan-24</a:t>
            </a:r>
            <a:endParaRPr/>
          </a:p>
        </p:txBody>
      </p:sp>
      <p:sp>
        <p:nvSpPr>
          <p:cNvPr id="997" name="Google Shape;997;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998" name="Google Shape;998;p99"/>
          <p:cNvPicPr preferRelativeResize="0"/>
          <p:nvPr/>
        </p:nvPicPr>
        <p:blipFill rotWithShape="1">
          <a:blip r:embed="rId3">
            <a:alphaModFix/>
          </a:blip>
          <a:srcRect b="0" l="0" r="0" t="0"/>
          <a:stretch/>
        </p:blipFill>
        <p:spPr>
          <a:xfrm>
            <a:off x="1010745" y="3958514"/>
            <a:ext cx="7416800" cy="1930400"/>
          </a:xfrm>
          <a:prstGeom prst="rect">
            <a:avLst/>
          </a:prstGeom>
          <a:noFill/>
          <a:ln>
            <a:noFill/>
          </a:ln>
        </p:spPr>
      </p:pic>
      <p:pic>
        <p:nvPicPr>
          <p:cNvPr id="999" name="Google Shape;999;p99"/>
          <p:cNvPicPr preferRelativeResize="0"/>
          <p:nvPr/>
        </p:nvPicPr>
        <p:blipFill rotWithShape="1">
          <a:blip r:embed="rId4">
            <a:alphaModFix/>
          </a:blip>
          <a:srcRect b="0" l="0" r="0" t="0"/>
          <a:stretch/>
        </p:blipFill>
        <p:spPr>
          <a:xfrm>
            <a:off x="8610600" y="4259262"/>
            <a:ext cx="2895600" cy="181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2022-05-28T04:31:37Z</dcterms:created>
  <dc:creator>Microsoft Office User</dc:creator>
</cp:coreProperties>
</file>